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40" r:id="rId2"/>
    <p:sldId id="341" r:id="rId3"/>
    <p:sldId id="317" r:id="rId4"/>
    <p:sldId id="342" r:id="rId5"/>
    <p:sldId id="344" r:id="rId6"/>
    <p:sldId id="343" r:id="rId7"/>
    <p:sldId id="367" r:id="rId8"/>
    <p:sldId id="349" r:id="rId9"/>
    <p:sldId id="350" r:id="rId10"/>
    <p:sldId id="351" r:id="rId11"/>
    <p:sldId id="353" r:id="rId12"/>
    <p:sldId id="365" r:id="rId13"/>
    <p:sldId id="366" r:id="rId14"/>
    <p:sldId id="364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37" r:id="rId26"/>
    <p:sldId id="338" r:id="rId27"/>
  </p:sldIdLst>
  <p:sldSz cx="12192000" cy="6858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#9Slide03 Roboto Medium" pitchFamily="2" charset="0"/>
      <p:regular r:id="rId33"/>
    </p:embeddedFont>
    <p:embeddedFont>
      <p:font typeface="#9Slide03 Roboto Bold" pitchFamily="2" charset="0"/>
      <p:bold r:id="rId34"/>
    </p:embeddedFont>
    <p:embeddedFont>
      <p:font typeface="Tahoma" pitchFamily="34" charset="0"/>
      <p:regular r:id="rId35"/>
      <p:bold r:id="rId36"/>
    </p:embeddedFont>
    <p:embeddedFont>
      <p:font typeface="#9Slide03 Roboto" pitchFamily="2" charset="0"/>
      <p:regular r:id="rId37"/>
    </p:embeddedFont>
    <p:embeddedFont>
      <p:font typeface="#9Slide03 HelveBold" pitchFamily="18" charset="0"/>
      <p:bold r:id="rId38"/>
    </p:embeddedFont>
    <p:embeddedFont>
      <p:font typeface="微软雅黑" pitchFamily="34" charset="-122"/>
      <p:regular r:id="rId39"/>
      <p:bold r:id="rId40"/>
    </p:embeddedFont>
    <p:embeddedFont>
      <p:font typeface="宋体" pitchFamily="2" charset="-122"/>
      <p:regular r:id="rId41"/>
    </p:embeddedFont>
    <p:embeddedFont>
      <p:font typeface="Calibri Light" charset="0"/>
      <p:regular r:id="rId42"/>
      <p:italic r:id="rId43"/>
    </p:embeddedFont>
    <p:embeddedFont>
      <p:font typeface="Patrick Hand" charset="0"/>
      <p:regular r:id="rId44"/>
    </p:embeddedFont>
    <p:embeddedFont>
      <p:font typeface="Bebas Neue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48AC-09BC-4130-8000-86666E4976A7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0D07D-B580-48C3-9232-1ADF44C10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27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1884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96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4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69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LS%20v&#224;%20&#272;L%207\GA%20&#272;&#7883;a%20l&#237;%207%20(CTST)\7.%20GADT%20&#272;&#7883;a%20l&#237;%207%20(CTST)\4.%20GADT%20Ch&#226;u%20M&#297;\B&#224;i%2015.mp4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E0CE4E98-B7EC-44EC-A9E0-7A1B0EA28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407"/>
            <a:ext cx="5601209" cy="5601209"/>
          </a:xfrm>
          <a:prstGeom prst="rect">
            <a:avLst/>
          </a:prstGeom>
        </p:spPr>
      </p:pic>
      <p:sp>
        <p:nvSpPr>
          <p:cNvPr id="5" name="Google Shape;1328;p52"/>
          <p:cNvSpPr/>
          <p:nvPr/>
        </p:nvSpPr>
        <p:spPr>
          <a:xfrm>
            <a:off x="5081830" y="540390"/>
            <a:ext cx="6901623" cy="3652773"/>
          </a:xfrm>
          <a:prstGeom prst="roundRect">
            <a:avLst>
              <a:gd name="adj" fmla="val 50000"/>
            </a:avLst>
          </a:prstGeom>
          <a:solidFill>
            <a:srgbClr val="FBEEE6"/>
          </a:solidFill>
          <a:ln>
            <a:noFill/>
          </a:ln>
        </p:spPr>
        <p:txBody>
          <a:bodyPr spcFirstLastPara="1" wrap="square" lIns="91425" tIns="91425" rIns="91425" bIns="8227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B81383-15F4-469F-9CAC-9F0BDEC07C17}"/>
              </a:ext>
            </a:extLst>
          </p:cNvPr>
          <p:cNvSpPr txBox="1"/>
          <p:nvPr/>
        </p:nvSpPr>
        <p:spPr>
          <a:xfrm>
            <a:off x="5601209" y="866365"/>
            <a:ext cx="5883936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smtClean="0">
                <a:solidFill>
                  <a:srgbClr val="0000FF"/>
                </a:solidFill>
              </a:rPr>
              <a:t>Video cho chúng ta biết những điều thú vị gì về thiên nhiên Ca-đa-đa và A-la-xca? </a:t>
            </a:r>
          </a:p>
          <a:p>
            <a:pPr algn="just">
              <a:lnSpc>
                <a:spcPct val="150000"/>
              </a:lnSpc>
            </a:pPr>
            <a:r>
              <a:rPr lang="en-US" sz="2600" b="1" i="1" smtClean="0">
                <a:solidFill>
                  <a:srgbClr val="0000FF"/>
                </a:solidFill>
              </a:rPr>
              <a:t>Từ đó chúng ta cùng theo dõi xem Bắc Mỹ đã làm gì để khai thác lâu dài nguồn tài nguyên thiên nhiên phong phú nhé.</a:t>
            </a:r>
            <a:endParaRPr lang="en-US" sz="2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179853" y="862965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777" y="1518846"/>
          <a:ext cx="11653440" cy="4864608"/>
        </p:xfrm>
        <a:graphic>
          <a:graphicData uri="http://schemas.openxmlformats.org/drawingml/2006/table">
            <a:tbl>
              <a:tblPr/>
              <a:tblGrid>
                <a:gridCol w="1356501"/>
                <a:gridCol w="1895061"/>
                <a:gridCol w="2226365"/>
                <a:gridCol w="2425148"/>
                <a:gridCol w="3750365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 thức con người khai thác bền vững tài nguyên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Cách thức khai thác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Thực trạng nguồn tài nguyên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Nguyên nhân suy giảm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Biện pháp bảo vệ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Rừng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Đa</a:t>
                      </a:r>
                      <a:r>
                        <a:rPr lang="en-US" sz="2800" b="1" kern="1200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dạng</a:t>
                      </a: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: rừng lá kim, rừng hỗn hợp, rừng lá rộng…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Công nghiệp sản xuất giấy, chế biến gỗ.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Khai thác quá mức tài nguyên rừng.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Ban hành luật bảo vệ rừng.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Quy định trồng mới rừng sau khi khai thác…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943"/>
            <a:ext cx="1171956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15. PHƯƠNG THỨC CON NGƯỜI KHAI THÁC TỰ NHIÊN BỀN VỮNG, MỘT SỐ TRUNG TÂM KINH TẾ CỦA BẮC MỸ</a:t>
            </a:r>
            <a:endParaRPr lang="en-US" sz="26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911953"/>
            <a:ext cx="11079889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Phương thức khai thác các nguồn tài nguyên theo hướng bền vững</a:t>
            </a:r>
            <a:endParaRPr lang="en-US" sz="29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umber and Wood Industries | The Canadian Encyclopedia">
            <a:extLst>
              <a:ext uri="{FF2B5EF4-FFF2-40B4-BE49-F238E27FC236}">
                <a16:creationId xmlns:a16="http://schemas.microsoft.com/office/drawing/2014/main" xmlns="" id="{73629753-E691-41A6-A3A6-F38089EDC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51" r="-1" b="2827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2FE7C2-CBDD-4191-B417-63B557657BAC}"/>
              </a:ext>
            </a:extLst>
          </p:cNvPr>
          <p:cNvSpPr/>
          <p:nvPr/>
        </p:nvSpPr>
        <p:spPr>
          <a:xfrm>
            <a:off x="0" y="495298"/>
            <a:ext cx="464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Khai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thác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gỗ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Roboto Bold" panose="02000000000000000000" pitchFamily="2" charset="0"/>
                <a:ea typeface="#9Slide03 Roboto Bold" panose="02000000000000000000" pitchFamily="2" charset="0"/>
                <a:cs typeface="Tahoma" panose="020B0604030504040204" pitchFamily="34" charset="0"/>
              </a:rPr>
              <a:t> ở Canada</a:t>
            </a:r>
          </a:p>
        </p:txBody>
      </p:sp>
    </p:spTree>
    <p:extLst>
      <p:ext uri="{BB962C8B-B14F-4D97-AF65-F5344CB8AC3E}">
        <p14:creationId xmlns:p14="http://schemas.microsoft.com/office/powerpoint/2010/main" xmlns="" val="40205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9943"/>
            <a:ext cx="1171956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15. PHƯƠNG THỨC CON NGƯỜI KHAI THÁC TỰ NHIÊN BỀN VỮNG, MỘT SỐ TRUNG TÂM KINH TẾ CỦA BẮC MỸ</a:t>
            </a:r>
            <a:endParaRPr lang="en-US" sz="26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179853" y="862965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19610" y="2002421"/>
            <a:ext cx="5908913" cy="22647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	</a:t>
            </a:r>
            <a:r>
              <a:rPr lang="pt-BR" sz="2800" b="1" i="1" smtClean="0">
                <a:solidFill>
                  <a:srgbClr val="0000FF"/>
                </a:solidFill>
              </a:rPr>
              <a:t>Xác định trên bản đồ các trung tâm kinh tế quan trọng ở Bắc Mỹ. Kể tên các ngành kinh tế ở một số trung tâm.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46039" y="1397523"/>
            <a:ext cx="1000545" cy="10866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71553" y="6384074"/>
            <a:ext cx="5740606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200" b="1" smtClean="0">
                <a:solidFill>
                  <a:srgbClr val="0000FF"/>
                </a:solidFill>
              </a:rPr>
              <a:t>H.2. Các trung tâm kinh tế quan trọng ở Bắc Mỹ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51792" y="1325249"/>
            <a:ext cx="582608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Các trung tâm kinh tế lớn</a:t>
            </a:r>
            <a:r>
              <a:rPr kumimoji="0" lang="pt-BR" sz="28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và rất lớn</a:t>
            </a: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: Oa-sinh-tơn, Niu Ooc, Tô-rôn-tô, Si-ca-gô, Van-cu-vơ, Lôt An-giơ-lét,...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911953"/>
            <a:ext cx="6411688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2. Một số trung tâm kinh tế của Bắc Mỹ</a:t>
            </a:r>
            <a:endParaRPr lang="en-US" sz="2900" i="1" u="sng"/>
          </a:p>
        </p:txBody>
      </p:sp>
      <p:pic>
        <p:nvPicPr>
          <p:cNvPr id="4097" name="Picture 1" descr="C:\Users\PTS\Desktop\Ảnh\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9932" y="1974574"/>
            <a:ext cx="5699412" cy="44113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911953"/>
            <a:ext cx="6411688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2. Một số trung tâm kinh tế của Bắc Mỹ</a:t>
            </a:r>
            <a:endParaRPr lang="en-US" sz="2900" i="1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179853" y="862965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40096" y="1975916"/>
            <a:ext cx="5908913" cy="19599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	</a:t>
            </a:r>
            <a:r>
              <a:rPr lang="pt-BR" sz="2800" b="1" i="1" smtClean="0">
                <a:solidFill>
                  <a:srgbClr val="0000FF"/>
                </a:solidFill>
              </a:rPr>
              <a:t>Các trung tâm kinh tế ở Bắc Mỹ thường tập trung ở đâu? Giải thích vì sao?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46039" y="1397523"/>
            <a:ext cx="1000545" cy="1086608"/>
          </a:xfrm>
          <a:prstGeom prst="rect">
            <a:avLst/>
          </a:prstGeom>
        </p:spPr>
      </p:pic>
      <p:pic>
        <p:nvPicPr>
          <p:cNvPr id="89090" name="Picture 2" descr="C:\Users\PTS\Desktop\Ảnh\c7a8c111fe47301969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5026" y="1309537"/>
            <a:ext cx="5764698" cy="52413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271553" y="6384074"/>
            <a:ext cx="5740606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200" b="1" smtClean="0">
                <a:solidFill>
                  <a:srgbClr val="0000FF"/>
                </a:solidFill>
              </a:rPr>
              <a:t>H.2. Các trung tâm kinh tế quan trọng ở Bắc Mỹ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42047" y="1373407"/>
            <a:ext cx="582608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002060"/>
                </a:solidFill>
              </a:rPr>
              <a:t>- Phân bố: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smtClean="0">
                <a:solidFill>
                  <a:srgbClr val="002060"/>
                </a:solidFill>
              </a:rPr>
              <a:t>+ Phần lớn tập trung ở phía đông và đông bắc Bắc Mỹ.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+ Hiện</a:t>
            </a:r>
            <a:r>
              <a:rPr kumimoji="0" lang="pt-BR" sz="28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nay, xuất hiện ở phía nam và phía tây.</a:t>
            </a: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ea typeface="Calibri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943"/>
            <a:ext cx="1171956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15. PHƯƠNG THỨC CON NGƯỜI KHAI THÁC TỰ NHIÊN BỀN VỮNG, MỘT SỐ TRUNG TÂM KINH TẾ CỦA BẮC MỸ</a:t>
            </a:r>
            <a:endParaRPr lang="en-US" sz="26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7197C9-C768-4E91-9D97-2595B73D0903}"/>
              </a:ext>
            </a:extLst>
          </p:cNvPr>
          <p:cNvSpPr/>
          <p:nvPr/>
        </p:nvSpPr>
        <p:spPr>
          <a:xfrm>
            <a:off x="3529262" y="1283368"/>
            <a:ext cx="7716253" cy="2261937"/>
          </a:xfrm>
          <a:prstGeom prst="rect">
            <a:avLst/>
          </a:prstGeom>
          <a:solidFill>
            <a:srgbClr val="174D4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48C188-BC90-47AA-9312-F9ABC32466F9}"/>
              </a:ext>
            </a:extLst>
          </p:cNvPr>
          <p:cNvSpPr txBox="1"/>
          <p:nvPr/>
        </p:nvSpPr>
        <p:spPr>
          <a:xfrm>
            <a:off x="3324301" y="2029615"/>
            <a:ext cx="8126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ahoma" pitchFamily="34" charset="0"/>
                <a:ea typeface="#9Slide03 Roboto Bold" panose="02000000000000000000" pitchFamily="2" charset="0"/>
                <a:cs typeface="Tahoma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ahoma" pitchFamily="34" charset="0"/>
                <a:ea typeface="#9Slide03 Roboto Bold" panose="02000000000000000000" pitchFamily="2" charset="0"/>
                <a:cs typeface="Tahoma" pitchFamily="34" charset="0"/>
              </a:rPr>
              <a:t>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ahoma" pitchFamily="34" charset="0"/>
              <a:ea typeface="#9Slide03 Roboto Bold" panose="02000000000000000000" pitchFamily="2" charset="0"/>
              <a:cs typeface="Tahoma" pitchFamily="34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7F9202FB-D995-4767-A435-500775BB11B3}"/>
              </a:ext>
            </a:extLst>
          </p:cNvPr>
          <p:cNvGrpSpPr/>
          <p:nvPr/>
        </p:nvGrpSpPr>
        <p:grpSpPr>
          <a:xfrm>
            <a:off x="-689811" y="926741"/>
            <a:ext cx="13013374" cy="6564934"/>
            <a:chOff x="-689811" y="926741"/>
            <a:chExt cx="13013374" cy="6564934"/>
          </a:xfrm>
        </p:grpSpPr>
        <p:pic>
          <p:nvPicPr>
            <p:cNvPr id="6" name="Picture 5" descr="A group of people sitting at desks with their arms up&#10;&#10;Description automatically generated with low confidence">
              <a:extLst>
                <a:ext uri="{FF2B5EF4-FFF2-40B4-BE49-F238E27FC236}">
                  <a16:creationId xmlns:a16="http://schemas.microsoft.com/office/drawing/2014/main" xmlns="" id="{463DA229-7CA5-4483-840D-CCF6059AB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511"/>
            <a:stretch/>
          </p:blipFill>
          <p:spPr>
            <a:xfrm>
              <a:off x="3529262" y="4331374"/>
              <a:ext cx="8794301" cy="2526626"/>
            </a:xfrm>
            <a:prstGeom prst="rect">
              <a:avLst/>
            </a:prstGeom>
          </p:spPr>
        </p:pic>
        <p:pic>
          <p:nvPicPr>
            <p:cNvPr id="4" name="Picture 3" descr="A picture containing text, toy, doll, vector graphics&#10;&#10;Description automatically generated">
              <a:extLst>
                <a:ext uri="{FF2B5EF4-FFF2-40B4-BE49-F238E27FC236}">
                  <a16:creationId xmlns:a16="http://schemas.microsoft.com/office/drawing/2014/main" xmlns="" id="{968C92F6-A4B0-45AA-8043-2B2AC395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30" t="9607" r="23333" b="-9607"/>
            <a:stretch/>
          </p:blipFill>
          <p:spPr>
            <a:xfrm>
              <a:off x="-689811" y="926741"/>
              <a:ext cx="5390149" cy="6564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59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1. Quan sát H.15.3 cho biết, trung tâm kinh tế nào ở ven Đại Tây Dương của Bắc Mỹ có quy mô trên 1000 tỉ USD?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0247" y="3315585"/>
            <a:ext cx="3863439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Niu Ooc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514594" y="1188891"/>
            <a:ext cx="11215855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2. Thảm thực vật điển hình ở phía bắc của Bắc Mỹ là gì?</a:t>
            </a:r>
            <a:endParaRPr lang="en-US" sz="350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618" y="3707476"/>
            <a:ext cx="2812473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Rừng lá kim.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3. Người Anh-điêng và E-xki-mô thuộc chủng tộc nào?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69" y="2375059"/>
            <a:ext cx="2916977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Môn-gô-lô-ít.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62467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4. Hiện nay, các nước Bắc Mỹ đẩy mạnh phát triển nông nghiệp theo hướng nào?</a:t>
            </a:r>
            <a:endParaRPr lang="en-US" sz="35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1239" y="2845327"/>
            <a:ext cx="4433456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Đa canh và luân canh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5. Một trong những biện pháp quản lí, khai thác bền vững tài nguyên rừng ở Bắc Mỹ là ban hành…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3674" y="3581191"/>
            <a:ext cx="4433456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Luật bảo vệ rừng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/>
          <p:nvPr/>
        </p:nvSpPr>
        <p:spPr>
          <a:xfrm>
            <a:off x="11652183" y="9239"/>
            <a:ext cx="47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1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Bài 1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3063"/>
            <a:ext cx="12191999" cy="6897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1411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6. Thủ đô của Ca-na-đa là thành phố nào? </a:t>
            </a:r>
            <a:endParaRPr lang="en-US" sz="350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8544" y="2705982"/>
            <a:ext cx="2456610" cy="67710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Tô-rôn-tô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62467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7. Chủng tộc nào bị bắt sang Bắc Mỹ làm nô lệ, lao động trong các đồn điền trồng bông, thuốc lá?</a:t>
            </a:r>
            <a:endParaRPr lang="en-US" sz="35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6555" y="3332999"/>
            <a:ext cx="4066508" cy="67710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Nê-grô-it (Da đen).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837471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8. Phần lớn các hồ ở Bắc Mỹ phân bố ở phía nào?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193" y="2771296"/>
            <a:ext cx="3145774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Phía bắc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837471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9. Miền núi cao phía tây có đặc điểm địa hình như thế nào?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2835" y="2928052"/>
            <a:ext cx="4744278" cy="66171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Hiểm trở nhất Bắc Mỹ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2429125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10. Năng lượng thuỷ triều, thuỷ năng, năng lượng hoá thạch (than đá, dầu khí), năng lượng gió, năng lượng mặt trời; năng lượng nào không phải là năng lượng tái tạo?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0355" y="4665404"/>
            <a:ext cx="5159828" cy="120032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00FF"/>
                </a:solidFill>
              </a:rPr>
              <a:t>Năng lượng hoá thạch </a:t>
            </a:r>
          </a:p>
          <a:p>
            <a:pPr algn="ctr"/>
            <a:r>
              <a:rPr lang="en-US" sz="3500" b="1" smtClean="0">
                <a:solidFill>
                  <a:srgbClr val="0000FF"/>
                </a:solidFill>
              </a:rPr>
              <a:t>(than đá, dầu khí).</a:t>
            </a:r>
          </a:p>
        </p:txBody>
      </p:sp>
    </p:spTree>
    <p:extLst>
      <p:ext uri="{BB962C8B-B14F-4D97-AF65-F5344CB8AC3E}">
        <p14:creationId xmlns=""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4642;p70"/>
          <p:cNvSpPr/>
          <p:nvPr/>
        </p:nvSpPr>
        <p:spPr>
          <a:xfrm>
            <a:off x="4342658" y="2819070"/>
            <a:ext cx="879200" cy="8792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174D4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8" name="Google Shape;4643;p70"/>
          <p:cNvCxnSpPr>
            <a:endCxn id="9" idx="1"/>
          </p:cNvCxnSpPr>
          <p:nvPr/>
        </p:nvCxnSpPr>
        <p:spPr>
          <a:xfrm rot="10800000" flipH="1">
            <a:off x="3166674" y="1767092"/>
            <a:ext cx="1176000" cy="1491200"/>
          </a:xfrm>
          <a:prstGeom prst="curvedConnector3">
            <a:avLst>
              <a:gd name="adj1" fmla="val 49999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" name="Google Shape;4644;p70"/>
          <p:cNvSpPr/>
          <p:nvPr/>
        </p:nvSpPr>
        <p:spPr>
          <a:xfrm>
            <a:off x="4342658" y="1327303"/>
            <a:ext cx="879200" cy="8792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174D4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4645;p70"/>
          <p:cNvSpPr/>
          <p:nvPr/>
        </p:nvSpPr>
        <p:spPr>
          <a:xfrm>
            <a:off x="4342658" y="4310836"/>
            <a:ext cx="879200" cy="879200"/>
          </a:xfrm>
          <a:prstGeom prst="roundRect">
            <a:avLst>
              <a:gd name="adj" fmla="val 16667"/>
            </a:avLst>
          </a:prstGeom>
          <a:noFill/>
          <a:ln w="19050" cap="rnd" cmpd="sng">
            <a:solidFill>
              <a:srgbClr val="174D4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cxnSp>
        <p:nvCxnSpPr>
          <p:cNvPr id="11" name="Google Shape;4646;p70"/>
          <p:cNvCxnSpPr>
            <a:endCxn id="10" idx="1"/>
          </p:cNvCxnSpPr>
          <p:nvPr/>
        </p:nvCxnSpPr>
        <p:spPr>
          <a:xfrm>
            <a:off x="3166674" y="3258292"/>
            <a:ext cx="1176000" cy="1492000"/>
          </a:xfrm>
          <a:prstGeom prst="curvedConnector3">
            <a:avLst>
              <a:gd name="adj1" fmla="val 49999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" name="Google Shape;4647;p70"/>
          <p:cNvCxnSpPr>
            <a:endCxn id="7" idx="1"/>
          </p:cNvCxnSpPr>
          <p:nvPr/>
        </p:nvCxnSpPr>
        <p:spPr>
          <a:xfrm>
            <a:off x="3166658" y="3257870"/>
            <a:ext cx="1176000" cy="800"/>
          </a:xfrm>
          <a:prstGeom prst="curvedConnector3">
            <a:avLst>
              <a:gd name="adj1" fmla="val 50000"/>
            </a:avLst>
          </a:prstGeom>
          <a:noFill/>
          <a:ln w="19050" cap="rnd" cmpd="sng">
            <a:solidFill>
              <a:srgbClr val="95BC8F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3" name="Google Shape;4673;p70"/>
          <p:cNvGrpSpPr/>
          <p:nvPr/>
        </p:nvGrpSpPr>
        <p:grpSpPr>
          <a:xfrm>
            <a:off x="4574161" y="4532070"/>
            <a:ext cx="416231" cy="436419"/>
            <a:chOff x="4780252" y="2049263"/>
            <a:chExt cx="312173" cy="327314"/>
          </a:xfrm>
        </p:grpSpPr>
        <p:sp>
          <p:nvSpPr>
            <p:cNvPr id="14" name="Google Shape;4674;p70"/>
            <p:cNvSpPr/>
            <p:nvPr/>
          </p:nvSpPr>
          <p:spPr>
            <a:xfrm>
              <a:off x="4887602" y="2241249"/>
              <a:ext cx="106504" cy="106476"/>
            </a:xfrm>
            <a:custGeom>
              <a:avLst/>
              <a:gdLst/>
              <a:ahLst/>
              <a:cxnLst/>
              <a:rect l="l" t="t" r="r" b="b"/>
              <a:pathLst>
                <a:path w="3700" h="3699" extrusionOk="0">
                  <a:moveTo>
                    <a:pt x="450" y="0"/>
                  </a:moveTo>
                  <a:lnTo>
                    <a:pt x="1" y="448"/>
                  </a:lnTo>
                  <a:lnTo>
                    <a:pt x="3252" y="3699"/>
                  </a:lnTo>
                  <a:lnTo>
                    <a:pt x="3699" y="324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4675;p70"/>
            <p:cNvSpPr/>
            <p:nvPr/>
          </p:nvSpPr>
          <p:spPr>
            <a:xfrm>
              <a:off x="4925170" y="2278846"/>
              <a:ext cx="40500" cy="40500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448" y="0"/>
                  </a:moveTo>
                  <a:lnTo>
                    <a:pt x="0" y="448"/>
                  </a:lnTo>
                  <a:lnTo>
                    <a:pt x="958" y="1406"/>
                  </a:lnTo>
                  <a:lnTo>
                    <a:pt x="1406" y="957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4676;p70"/>
            <p:cNvSpPr/>
            <p:nvPr/>
          </p:nvSpPr>
          <p:spPr>
            <a:xfrm>
              <a:off x="4896814" y="2241191"/>
              <a:ext cx="106504" cy="106533"/>
            </a:xfrm>
            <a:custGeom>
              <a:avLst/>
              <a:gdLst/>
              <a:ahLst/>
              <a:cxnLst/>
              <a:rect l="l" t="t" r="r" b="b"/>
              <a:pathLst>
                <a:path w="3700" h="3701" extrusionOk="0">
                  <a:moveTo>
                    <a:pt x="3251" y="0"/>
                  </a:moveTo>
                  <a:lnTo>
                    <a:pt x="1" y="3251"/>
                  </a:lnTo>
                  <a:lnTo>
                    <a:pt x="450" y="3701"/>
                  </a:lnTo>
                  <a:lnTo>
                    <a:pt x="3699" y="45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4677;p70"/>
            <p:cNvSpPr/>
            <p:nvPr/>
          </p:nvSpPr>
          <p:spPr>
            <a:xfrm>
              <a:off x="4926293" y="2054013"/>
              <a:ext cx="142716" cy="112233"/>
            </a:xfrm>
            <a:custGeom>
              <a:avLst/>
              <a:gdLst/>
              <a:ahLst/>
              <a:cxnLst/>
              <a:rect l="l" t="t" r="r" b="b"/>
              <a:pathLst>
                <a:path w="4958" h="3899" extrusionOk="0">
                  <a:moveTo>
                    <a:pt x="1493" y="1"/>
                  </a:moveTo>
                  <a:cubicBezTo>
                    <a:pt x="1236" y="1"/>
                    <a:pt x="1012" y="173"/>
                    <a:pt x="946" y="420"/>
                  </a:cubicBezTo>
                  <a:lnTo>
                    <a:pt x="0" y="3898"/>
                  </a:lnTo>
                  <a:lnTo>
                    <a:pt x="4957" y="3898"/>
                  </a:lnTo>
                  <a:lnTo>
                    <a:pt x="4957" y="2948"/>
                  </a:lnTo>
                  <a:cubicBezTo>
                    <a:pt x="4957" y="1320"/>
                    <a:pt x="3639" y="1"/>
                    <a:pt x="2009" y="1"/>
                  </a:cubicBezTo>
                  <a:close/>
                </a:path>
              </a:pathLst>
            </a:custGeom>
            <a:solidFill>
              <a:srgbClr val="F2CF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4678;p70"/>
            <p:cNvSpPr/>
            <p:nvPr/>
          </p:nvSpPr>
          <p:spPr>
            <a:xfrm>
              <a:off x="4926293" y="2054013"/>
              <a:ext cx="52964" cy="112290"/>
            </a:xfrm>
            <a:custGeom>
              <a:avLst/>
              <a:gdLst/>
              <a:ahLst/>
              <a:cxnLst/>
              <a:rect l="l" t="t" r="r" b="b"/>
              <a:pathLst>
                <a:path w="1840" h="3901" extrusionOk="0">
                  <a:moveTo>
                    <a:pt x="1493" y="1"/>
                  </a:moveTo>
                  <a:cubicBezTo>
                    <a:pt x="1236" y="1"/>
                    <a:pt x="1012" y="171"/>
                    <a:pt x="946" y="420"/>
                  </a:cubicBezTo>
                  <a:lnTo>
                    <a:pt x="0" y="3900"/>
                  </a:lnTo>
                  <a:lnTo>
                    <a:pt x="347" y="3900"/>
                  </a:lnTo>
                  <a:lnTo>
                    <a:pt x="1293" y="420"/>
                  </a:lnTo>
                  <a:cubicBezTo>
                    <a:pt x="1360" y="173"/>
                    <a:pt x="1586" y="1"/>
                    <a:pt x="1840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4679;p70"/>
            <p:cNvSpPr/>
            <p:nvPr/>
          </p:nvSpPr>
          <p:spPr>
            <a:xfrm>
              <a:off x="4785031" y="2100621"/>
              <a:ext cx="30771" cy="21157"/>
            </a:xfrm>
            <a:custGeom>
              <a:avLst/>
              <a:gdLst/>
              <a:ahLst/>
              <a:cxnLst/>
              <a:rect l="l" t="t" r="r" b="b"/>
              <a:pathLst>
                <a:path w="1069" h="735" extrusionOk="0">
                  <a:moveTo>
                    <a:pt x="366" y="1"/>
                  </a:moveTo>
                  <a:cubicBezTo>
                    <a:pt x="166" y="1"/>
                    <a:pt x="0" y="166"/>
                    <a:pt x="0" y="367"/>
                  </a:cubicBezTo>
                  <a:cubicBezTo>
                    <a:pt x="0" y="570"/>
                    <a:pt x="166" y="735"/>
                    <a:pt x="366" y="735"/>
                  </a:cubicBezTo>
                  <a:lnTo>
                    <a:pt x="1068" y="735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06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4680;p70"/>
            <p:cNvSpPr/>
            <p:nvPr/>
          </p:nvSpPr>
          <p:spPr>
            <a:xfrm>
              <a:off x="4815776" y="2100621"/>
              <a:ext cx="46689" cy="78324"/>
            </a:xfrm>
            <a:custGeom>
              <a:avLst/>
              <a:gdLst/>
              <a:ahLst/>
              <a:cxnLst/>
              <a:rect l="l" t="t" r="r" b="b"/>
              <a:pathLst>
                <a:path w="1622" h="2721" extrusionOk="0">
                  <a:moveTo>
                    <a:pt x="0" y="1"/>
                  </a:moveTo>
                  <a:lnTo>
                    <a:pt x="0" y="737"/>
                  </a:lnTo>
                  <a:lnTo>
                    <a:pt x="630" y="737"/>
                  </a:lnTo>
                  <a:cubicBezTo>
                    <a:pt x="772" y="737"/>
                    <a:pt x="886" y="849"/>
                    <a:pt x="886" y="991"/>
                  </a:cubicBezTo>
                  <a:lnTo>
                    <a:pt x="886" y="2720"/>
                  </a:lnTo>
                  <a:lnTo>
                    <a:pt x="1621" y="2720"/>
                  </a:lnTo>
                  <a:lnTo>
                    <a:pt x="1621" y="946"/>
                  </a:lnTo>
                  <a:cubicBezTo>
                    <a:pt x="1618" y="426"/>
                    <a:pt x="1195" y="1"/>
                    <a:pt x="672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4681;p70"/>
            <p:cNvSpPr/>
            <p:nvPr/>
          </p:nvSpPr>
          <p:spPr>
            <a:xfrm>
              <a:off x="4820987" y="2166285"/>
              <a:ext cx="248069" cy="94818"/>
            </a:xfrm>
            <a:custGeom>
              <a:avLst/>
              <a:gdLst/>
              <a:ahLst/>
              <a:cxnLst/>
              <a:rect l="l" t="t" r="r" b="b"/>
              <a:pathLst>
                <a:path w="8618" h="3294" extrusionOk="0">
                  <a:moveTo>
                    <a:pt x="1" y="0"/>
                  </a:moveTo>
                  <a:lnTo>
                    <a:pt x="1" y="1026"/>
                  </a:lnTo>
                  <a:cubicBezTo>
                    <a:pt x="1" y="2279"/>
                    <a:pt x="1016" y="3294"/>
                    <a:pt x="2269" y="3294"/>
                  </a:cubicBezTo>
                  <a:lnTo>
                    <a:pt x="6349" y="3294"/>
                  </a:lnTo>
                  <a:cubicBezTo>
                    <a:pt x="7602" y="3294"/>
                    <a:pt x="8617" y="2279"/>
                    <a:pt x="8617" y="1026"/>
                  </a:cubicBezTo>
                  <a:lnTo>
                    <a:pt x="8617" y="0"/>
                  </a:lnTo>
                  <a:close/>
                </a:path>
              </a:pathLst>
            </a:custGeom>
            <a:solidFill>
              <a:srgbClr val="F06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4682;p70"/>
            <p:cNvSpPr/>
            <p:nvPr/>
          </p:nvSpPr>
          <p:spPr>
            <a:xfrm>
              <a:off x="4820987" y="2166343"/>
              <a:ext cx="248069" cy="94818"/>
            </a:xfrm>
            <a:custGeom>
              <a:avLst/>
              <a:gdLst/>
              <a:ahLst/>
              <a:cxnLst/>
              <a:rect l="l" t="t" r="r" b="b"/>
              <a:pathLst>
                <a:path w="8618" h="3294" extrusionOk="0">
                  <a:moveTo>
                    <a:pt x="1" y="0"/>
                  </a:moveTo>
                  <a:lnTo>
                    <a:pt x="1" y="1026"/>
                  </a:lnTo>
                  <a:cubicBezTo>
                    <a:pt x="1" y="2279"/>
                    <a:pt x="1016" y="3293"/>
                    <a:pt x="2269" y="3293"/>
                  </a:cubicBezTo>
                  <a:lnTo>
                    <a:pt x="2812" y="3293"/>
                  </a:lnTo>
                  <a:cubicBezTo>
                    <a:pt x="1559" y="3293"/>
                    <a:pt x="545" y="2279"/>
                    <a:pt x="545" y="1026"/>
                  </a:cubicBezTo>
                  <a:lnTo>
                    <a:pt x="545" y="938"/>
                  </a:lnTo>
                  <a:lnTo>
                    <a:pt x="8617" y="940"/>
                  </a:lnTo>
                  <a:lnTo>
                    <a:pt x="8617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4683;p70"/>
            <p:cNvSpPr/>
            <p:nvPr/>
          </p:nvSpPr>
          <p:spPr>
            <a:xfrm>
              <a:off x="4802419" y="2155087"/>
              <a:ext cx="285202" cy="23863"/>
            </a:xfrm>
            <a:custGeom>
              <a:avLst/>
              <a:gdLst/>
              <a:ahLst/>
              <a:cxnLst/>
              <a:rect l="l" t="t" r="r" b="b"/>
              <a:pathLst>
                <a:path w="9908" h="829" extrusionOk="0">
                  <a:moveTo>
                    <a:pt x="365" y="0"/>
                  </a:moveTo>
                  <a:cubicBezTo>
                    <a:pt x="166" y="0"/>
                    <a:pt x="2" y="162"/>
                    <a:pt x="2" y="363"/>
                  </a:cubicBezTo>
                  <a:lnTo>
                    <a:pt x="2" y="466"/>
                  </a:lnTo>
                  <a:cubicBezTo>
                    <a:pt x="1" y="666"/>
                    <a:pt x="162" y="828"/>
                    <a:pt x="363" y="828"/>
                  </a:cubicBezTo>
                  <a:lnTo>
                    <a:pt x="9545" y="828"/>
                  </a:lnTo>
                  <a:cubicBezTo>
                    <a:pt x="9746" y="828"/>
                    <a:pt x="9907" y="666"/>
                    <a:pt x="9907" y="466"/>
                  </a:cubicBezTo>
                  <a:lnTo>
                    <a:pt x="9907" y="363"/>
                  </a:lnTo>
                  <a:cubicBezTo>
                    <a:pt x="9907" y="162"/>
                    <a:pt x="9746" y="0"/>
                    <a:pt x="9545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4684;p70"/>
            <p:cNvSpPr/>
            <p:nvPr/>
          </p:nvSpPr>
          <p:spPr>
            <a:xfrm>
              <a:off x="4802419" y="2155087"/>
              <a:ext cx="25647" cy="23863"/>
            </a:xfrm>
            <a:custGeom>
              <a:avLst/>
              <a:gdLst/>
              <a:ahLst/>
              <a:cxnLst/>
              <a:rect l="l" t="t" r="r" b="b"/>
              <a:pathLst>
                <a:path w="891" h="829" extrusionOk="0">
                  <a:moveTo>
                    <a:pt x="363" y="0"/>
                  </a:moveTo>
                  <a:cubicBezTo>
                    <a:pt x="162" y="0"/>
                    <a:pt x="1" y="162"/>
                    <a:pt x="1" y="363"/>
                  </a:cubicBezTo>
                  <a:lnTo>
                    <a:pt x="1" y="466"/>
                  </a:lnTo>
                  <a:cubicBezTo>
                    <a:pt x="1" y="666"/>
                    <a:pt x="162" y="828"/>
                    <a:pt x="363" y="828"/>
                  </a:cubicBezTo>
                  <a:lnTo>
                    <a:pt x="891" y="828"/>
                  </a:lnTo>
                  <a:cubicBezTo>
                    <a:pt x="692" y="828"/>
                    <a:pt x="530" y="666"/>
                    <a:pt x="530" y="466"/>
                  </a:cubicBezTo>
                  <a:lnTo>
                    <a:pt x="530" y="363"/>
                  </a:lnTo>
                  <a:cubicBezTo>
                    <a:pt x="530" y="162"/>
                    <a:pt x="692" y="0"/>
                    <a:pt x="89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4685;p70"/>
            <p:cNvSpPr/>
            <p:nvPr/>
          </p:nvSpPr>
          <p:spPr>
            <a:xfrm>
              <a:off x="4963890" y="2317508"/>
              <a:ext cx="54432" cy="54375"/>
            </a:xfrm>
            <a:custGeom>
              <a:avLst/>
              <a:gdLst/>
              <a:ahLst/>
              <a:cxnLst/>
              <a:rect l="l" t="t" r="r" b="b"/>
              <a:pathLst>
                <a:path w="1891" h="1889" extrusionOk="0">
                  <a:moveTo>
                    <a:pt x="945" y="1"/>
                  </a:moveTo>
                  <a:cubicBezTo>
                    <a:pt x="424" y="1"/>
                    <a:pt x="1" y="424"/>
                    <a:pt x="1" y="945"/>
                  </a:cubicBezTo>
                  <a:cubicBezTo>
                    <a:pt x="1" y="1465"/>
                    <a:pt x="424" y="1888"/>
                    <a:pt x="945" y="1888"/>
                  </a:cubicBezTo>
                  <a:cubicBezTo>
                    <a:pt x="1467" y="1888"/>
                    <a:pt x="1890" y="1465"/>
                    <a:pt x="1890" y="945"/>
                  </a:cubicBezTo>
                  <a:cubicBezTo>
                    <a:pt x="1890" y="424"/>
                    <a:pt x="1467" y="1"/>
                    <a:pt x="945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4686;p70"/>
            <p:cNvSpPr/>
            <p:nvPr/>
          </p:nvSpPr>
          <p:spPr>
            <a:xfrm>
              <a:off x="4963890" y="2317508"/>
              <a:ext cx="32930" cy="54375"/>
            </a:xfrm>
            <a:custGeom>
              <a:avLst/>
              <a:gdLst/>
              <a:ahLst/>
              <a:cxnLst/>
              <a:rect l="l" t="t" r="r" b="b"/>
              <a:pathLst>
                <a:path w="1144" h="1889" extrusionOk="0">
                  <a:moveTo>
                    <a:pt x="946" y="1"/>
                  </a:moveTo>
                  <a:cubicBezTo>
                    <a:pt x="424" y="1"/>
                    <a:pt x="1" y="422"/>
                    <a:pt x="1" y="945"/>
                  </a:cubicBezTo>
                  <a:cubicBezTo>
                    <a:pt x="1" y="1467"/>
                    <a:pt x="424" y="1888"/>
                    <a:pt x="946" y="1888"/>
                  </a:cubicBezTo>
                  <a:cubicBezTo>
                    <a:pt x="1014" y="1888"/>
                    <a:pt x="1080" y="1881"/>
                    <a:pt x="1144" y="1869"/>
                  </a:cubicBezTo>
                  <a:cubicBezTo>
                    <a:pt x="717" y="1778"/>
                    <a:pt x="397" y="1398"/>
                    <a:pt x="397" y="945"/>
                  </a:cubicBezTo>
                  <a:cubicBezTo>
                    <a:pt x="397" y="492"/>
                    <a:pt x="717" y="111"/>
                    <a:pt x="1144" y="21"/>
                  </a:cubicBezTo>
                  <a:cubicBezTo>
                    <a:pt x="1080" y="8"/>
                    <a:pt x="1012" y="1"/>
                    <a:pt x="94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4687;p70"/>
            <p:cNvSpPr/>
            <p:nvPr/>
          </p:nvSpPr>
          <p:spPr>
            <a:xfrm>
              <a:off x="4981191" y="2334752"/>
              <a:ext cx="19833" cy="19890"/>
            </a:xfrm>
            <a:custGeom>
              <a:avLst/>
              <a:gdLst/>
              <a:ahLst/>
              <a:cxnLst/>
              <a:rect l="l" t="t" r="r" b="b"/>
              <a:pathLst>
                <a:path w="689" h="691" extrusionOk="0">
                  <a:moveTo>
                    <a:pt x="344" y="1"/>
                  </a:moveTo>
                  <a:cubicBezTo>
                    <a:pt x="153" y="1"/>
                    <a:pt x="1" y="156"/>
                    <a:pt x="1" y="346"/>
                  </a:cubicBezTo>
                  <a:cubicBezTo>
                    <a:pt x="1" y="536"/>
                    <a:pt x="153" y="691"/>
                    <a:pt x="344" y="691"/>
                  </a:cubicBezTo>
                  <a:cubicBezTo>
                    <a:pt x="535" y="691"/>
                    <a:pt x="688" y="536"/>
                    <a:pt x="688" y="346"/>
                  </a:cubicBezTo>
                  <a:cubicBezTo>
                    <a:pt x="688" y="156"/>
                    <a:pt x="535" y="1"/>
                    <a:pt x="344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4688;p70"/>
            <p:cNvSpPr/>
            <p:nvPr/>
          </p:nvSpPr>
          <p:spPr>
            <a:xfrm>
              <a:off x="4872661" y="2317508"/>
              <a:ext cx="54375" cy="54375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1"/>
                  </a:moveTo>
                  <a:cubicBezTo>
                    <a:pt x="422" y="1"/>
                    <a:pt x="1" y="424"/>
                    <a:pt x="1" y="945"/>
                  </a:cubicBezTo>
                  <a:cubicBezTo>
                    <a:pt x="1" y="1465"/>
                    <a:pt x="422" y="1888"/>
                    <a:pt x="945" y="1888"/>
                  </a:cubicBezTo>
                  <a:cubicBezTo>
                    <a:pt x="1465" y="1888"/>
                    <a:pt x="1888" y="1465"/>
                    <a:pt x="1888" y="945"/>
                  </a:cubicBezTo>
                  <a:cubicBezTo>
                    <a:pt x="1888" y="424"/>
                    <a:pt x="1465" y="1"/>
                    <a:pt x="945" y="1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4689;p70"/>
            <p:cNvSpPr/>
            <p:nvPr/>
          </p:nvSpPr>
          <p:spPr>
            <a:xfrm>
              <a:off x="4872661" y="2317508"/>
              <a:ext cx="32872" cy="54375"/>
            </a:xfrm>
            <a:custGeom>
              <a:avLst/>
              <a:gdLst/>
              <a:ahLst/>
              <a:cxnLst/>
              <a:rect l="l" t="t" r="r" b="b"/>
              <a:pathLst>
                <a:path w="1142" h="1889" extrusionOk="0">
                  <a:moveTo>
                    <a:pt x="945" y="1"/>
                  </a:moveTo>
                  <a:cubicBezTo>
                    <a:pt x="422" y="1"/>
                    <a:pt x="1" y="422"/>
                    <a:pt x="1" y="945"/>
                  </a:cubicBezTo>
                  <a:cubicBezTo>
                    <a:pt x="1" y="1467"/>
                    <a:pt x="422" y="1888"/>
                    <a:pt x="945" y="1888"/>
                  </a:cubicBezTo>
                  <a:cubicBezTo>
                    <a:pt x="1014" y="1888"/>
                    <a:pt x="1078" y="1881"/>
                    <a:pt x="1142" y="1869"/>
                  </a:cubicBezTo>
                  <a:cubicBezTo>
                    <a:pt x="715" y="1778"/>
                    <a:pt x="395" y="1398"/>
                    <a:pt x="395" y="945"/>
                  </a:cubicBezTo>
                  <a:cubicBezTo>
                    <a:pt x="395" y="492"/>
                    <a:pt x="715" y="111"/>
                    <a:pt x="1142" y="21"/>
                  </a:cubicBezTo>
                  <a:cubicBezTo>
                    <a:pt x="1078" y="8"/>
                    <a:pt x="1010" y="1"/>
                    <a:pt x="94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4690;p70"/>
            <p:cNvSpPr/>
            <p:nvPr/>
          </p:nvSpPr>
          <p:spPr>
            <a:xfrm>
              <a:off x="4889905" y="2334752"/>
              <a:ext cx="19890" cy="19890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46" y="1"/>
                  </a:moveTo>
                  <a:cubicBezTo>
                    <a:pt x="155" y="1"/>
                    <a:pt x="1" y="156"/>
                    <a:pt x="1" y="346"/>
                  </a:cubicBezTo>
                  <a:cubicBezTo>
                    <a:pt x="1" y="536"/>
                    <a:pt x="155" y="691"/>
                    <a:pt x="346" y="691"/>
                  </a:cubicBezTo>
                  <a:cubicBezTo>
                    <a:pt x="536" y="691"/>
                    <a:pt x="690" y="536"/>
                    <a:pt x="690" y="346"/>
                  </a:cubicBezTo>
                  <a:cubicBezTo>
                    <a:pt x="690" y="156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4691;p70"/>
            <p:cNvSpPr/>
            <p:nvPr/>
          </p:nvSpPr>
          <p:spPr>
            <a:xfrm>
              <a:off x="4780252" y="2049263"/>
              <a:ext cx="312173" cy="327314"/>
            </a:xfrm>
            <a:custGeom>
              <a:avLst/>
              <a:gdLst/>
              <a:ahLst/>
              <a:cxnLst/>
              <a:rect l="l" t="t" r="r" b="b"/>
              <a:pathLst>
                <a:path w="10845" h="11371" extrusionOk="0">
                  <a:moveTo>
                    <a:pt x="1066" y="1952"/>
                  </a:moveTo>
                  <a:lnTo>
                    <a:pt x="1066" y="2354"/>
                  </a:lnTo>
                  <a:lnTo>
                    <a:pt x="531" y="2354"/>
                  </a:lnTo>
                  <a:cubicBezTo>
                    <a:pt x="420" y="2354"/>
                    <a:pt x="332" y="2263"/>
                    <a:pt x="332" y="2151"/>
                  </a:cubicBezTo>
                  <a:cubicBezTo>
                    <a:pt x="332" y="2041"/>
                    <a:pt x="422" y="1952"/>
                    <a:pt x="531" y="1952"/>
                  </a:cubicBezTo>
                  <a:close/>
                  <a:moveTo>
                    <a:pt x="1904" y="1952"/>
                  </a:moveTo>
                  <a:cubicBezTo>
                    <a:pt x="2335" y="1952"/>
                    <a:pt x="2683" y="2302"/>
                    <a:pt x="2683" y="2730"/>
                  </a:cubicBezTo>
                  <a:lnTo>
                    <a:pt x="2683" y="3507"/>
                  </a:lnTo>
                  <a:lnTo>
                    <a:pt x="2281" y="3507"/>
                  </a:lnTo>
                  <a:lnTo>
                    <a:pt x="2281" y="2773"/>
                  </a:lnTo>
                  <a:cubicBezTo>
                    <a:pt x="2283" y="2542"/>
                    <a:pt x="2095" y="2354"/>
                    <a:pt x="1862" y="2354"/>
                  </a:cubicBezTo>
                  <a:lnTo>
                    <a:pt x="1400" y="2354"/>
                  </a:lnTo>
                  <a:lnTo>
                    <a:pt x="1400" y="1952"/>
                  </a:lnTo>
                  <a:close/>
                  <a:moveTo>
                    <a:pt x="8333" y="630"/>
                  </a:moveTo>
                  <a:cubicBezTo>
                    <a:pt x="8804" y="868"/>
                    <a:pt x="9200" y="1236"/>
                    <a:pt x="9471" y="1687"/>
                  </a:cubicBezTo>
                  <a:lnTo>
                    <a:pt x="6419" y="3509"/>
                  </a:lnTo>
                  <a:lnTo>
                    <a:pt x="6069" y="3509"/>
                  </a:lnTo>
                  <a:lnTo>
                    <a:pt x="8333" y="630"/>
                  </a:lnTo>
                  <a:close/>
                  <a:moveTo>
                    <a:pt x="9627" y="1982"/>
                  </a:moveTo>
                  <a:cubicBezTo>
                    <a:pt x="9782" y="2329"/>
                    <a:pt x="9869" y="2711"/>
                    <a:pt x="9869" y="3116"/>
                  </a:cubicBezTo>
                  <a:lnTo>
                    <a:pt x="9869" y="3509"/>
                  </a:lnTo>
                  <a:lnTo>
                    <a:pt x="9138" y="3509"/>
                  </a:lnTo>
                  <a:cubicBezTo>
                    <a:pt x="9046" y="3509"/>
                    <a:pt x="8971" y="3585"/>
                    <a:pt x="8971" y="3676"/>
                  </a:cubicBezTo>
                  <a:cubicBezTo>
                    <a:pt x="8971" y="3767"/>
                    <a:pt x="9046" y="3841"/>
                    <a:pt x="9138" y="3841"/>
                  </a:cubicBezTo>
                  <a:lnTo>
                    <a:pt x="10315" y="3841"/>
                  </a:lnTo>
                  <a:cubicBezTo>
                    <a:pt x="10423" y="3841"/>
                    <a:pt x="10510" y="3930"/>
                    <a:pt x="10510" y="4039"/>
                  </a:cubicBezTo>
                  <a:lnTo>
                    <a:pt x="10510" y="4142"/>
                  </a:lnTo>
                  <a:cubicBezTo>
                    <a:pt x="10510" y="4252"/>
                    <a:pt x="10421" y="4337"/>
                    <a:pt x="10315" y="4337"/>
                  </a:cubicBezTo>
                  <a:lnTo>
                    <a:pt x="3557" y="4337"/>
                  </a:lnTo>
                  <a:cubicBezTo>
                    <a:pt x="3465" y="4337"/>
                    <a:pt x="3390" y="4414"/>
                    <a:pt x="3390" y="4504"/>
                  </a:cubicBezTo>
                  <a:cubicBezTo>
                    <a:pt x="3390" y="4595"/>
                    <a:pt x="3465" y="4671"/>
                    <a:pt x="3557" y="4671"/>
                  </a:cubicBezTo>
                  <a:lnTo>
                    <a:pt x="9869" y="4671"/>
                  </a:lnTo>
                  <a:lnTo>
                    <a:pt x="9869" y="5091"/>
                  </a:lnTo>
                  <a:cubicBezTo>
                    <a:pt x="9869" y="6251"/>
                    <a:pt x="8927" y="7193"/>
                    <a:pt x="7766" y="7193"/>
                  </a:cubicBezTo>
                  <a:lnTo>
                    <a:pt x="3685" y="7193"/>
                  </a:lnTo>
                  <a:cubicBezTo>
                    <a:pt x="2527" y="7193"/>
                    <a:pt x="1585" y="6251"/>
                    <a:pt x="1585" y="5091"/>
                  </a:cubicBezTo>
                  <a:lnTo>
                    <a:pt x="1585" y="4671"/>
                  </a:lnTo>
                  <a:lnTo>
                    <a:pt x="2855" y="4671"/>
                  </a:lnTo>
                  <a:cubicBezTo>
                    <a:pt x="2946" y="4671"/>
                    <a:pt x="3021" y="4595"/>
                    <a:pt x="3021" y="4504"/>
                  </a:cubicBezTo>
                  <a:cubicBezTo>
                    <a:pt x="3021" y="4414"/>
                    <a:pt x="2946" y="4337"/>
                    <a:pt x="2855" y="4337"/>
                  </a:cubicBezTo>
                  <a:lnTo>
                    <a:pt x="1135" y="4337"/>
                  </a:lnTo>
                  <a:cubicBezTo>
                    <a:pt x="1026" y="4337"/>
                    <a:pt x="939" y="4248"/>
                    <a:pt x="939" y="4142"/>
                  </a:cubicBezTo>
                  <a:lnTo>
                    <a:pt x="939" y="4039"/>
                  </a:lnTo>
                  <a:cubicBezTo>
                    <a:pt x="939" y="3928"/>
                    <a:pt x="1028" y="3841"/>
                    <a:pt x="1135" y="3841"/>
                  </a:cubicBezTo>
                  <a:lnTo>
                    <a:pt x="8507" y="3841"/>
                  </a:lnTo>
                  <a:cubicBezTo>
                    <a:pt x="8598" y="3841"/>
                    <a:pt x="8673" y="3767"/>
                    <a:pt x="8673" y="3676"/>
                  </a:cubicBezTo>
                  <a:cubicBezTo>
                    <a:pt x="8673" y="3585"/>
                    <a:pt x="8598" y="3509"/>
                    <a:pt x="8507" y="3509"/>
                  </a:cubicBezTo>
                  <a:lnTo>
                    <a:pt x="7069" y="3509"/>
                  </a:lnTo>
                  <a:lnTo>
                    <a:pt x="9627" y="1982"/>
                  </a:lnTo>
                  <a:close/>
                  <a:moveTo>
                    <a:pt x="6209" y="7526"/>
                  </a:moveTo>
                  <a:lnTo>
                    <a:pt x="5738" y="7995"/>
                  </a:lnTo>
                  <a:lnTo>
                    <a:pt x="5272" y="7526"/>
                  </a:lnTo>
                  <a:close/>
                  <a:moveTo>
                    <a:pt x="4798" y="7526"/>
                  </a:moveTo>
                  <a:lnTo>
                    <a:pt x="5504" y="8229"/>
                  </a:lnTo>
                  <a:lnTo>
                    <a:pt x="5292" y="8441"/>
                  </a:lnTo>
                  <a:lnTo>
                    <a:pt x="4375" y="7526"/>
                  </a:lnTo>
                  <a:close/>
                  <a:moveTo>
                    <a:pt x="7105" y="7526"/>
                  </a:moveTo>
                  <a:lnTo>
                    <a:pt x="5038" y="9589"/>
                  </a:lnTo>
                  <a:cubicBezTo>
                    <a:pt x="4979" y="9509"/>
                    <a:pt x="4905" y="9438"/>
                    <a:pt x="4828" y="9379"/>
                  </a:cubicBezTo>
                  <a:lnTo>
                    <a:pt x="6680" y="7526"/>
                  </a:lnTo>
                  <a:close/>
                  <a:moveTo>
                    <a:pt x="6188" y="8914"/>
                  </a:moveTo>
                  <a:lnTo>
                    <a:pt x="6652" y="9379"/>
                  </a:lnTo>
                  <a:cubicBezTo>
                    <a:pt x="6572" y="9438"/>
                    <a:pt x="6501" y="9513"/>
                    <a:pt x="6440" y="9589"/>
                  </a:cubicBezTo>
                  <a:lnTo>
                    <a:pt x="5976" y="9125"/>
                  </a:lnTo>
                  <a:lnTo>
                    <a:pt x="6188" y="8914"/>
                  </a:lnTo>
                  <a:close/>
                  <a:moveTo>
                    <a:pt x="4155" y="9484"/>
                  </a:moveTo>
                  <a:cubicBezTo>
                    <a:pt x="4583" y="9484"/>
                    <a:pt x="4931" y="9834"/>
                    <a:pt x="4931" y="10263"/>
                  </a:cubicBezTo>
                  <a:cubicBezTo>
                    <a:pt x="4931" y="10691"/>
                    <a:pt x="4583" y="11039"/>
                    <a:pt x="4155" y="11039"/>
                  </a:cubicBezTo>
                  <a:cubicBezTo>
                    <a:pt x="3726" y="11039"/>
                    <a:pt x="3376" y="10691"/>
                    <a:pt x="3376" y="10263"/>
                  </a:cubicBezTo>
                  <a:cubicBezTo>
                    <a:pt x="3376" y="9834"/>
                    <a:pt x="3726" y="9484"/>
                    <a:pt x="4155" y="9484"/>
                  </a:cubicBezTo>
                  <a:close/>
                  <a:moveTo>
                    <a:pt x="7325" y="9484"/>
                  </a:moveTo>
                  <a:cubicBezTo>
                    <a:pt x="7754" y="9484"/>
                    <a:pt x="8102" y="9834"/>
                    <a:pt x="8102" y="10263"/>
                  </a:cubicBezTo>
                  <a:cubicBezTo>
                    <a:pt x="8102" y="10691"/>
                    <a:pt x="7754" y="11039"/>
                    <a:pt x="7325" y="11039"/>
                  </a:cubicBezTo>
                  <a:cubicBezTo>
                    <a:pt x="6895" y="11039"/>
                    <a:pt x="6547" y="10691"/>
                    <a:pt x="6547" y="10263"/>
                  </a:cubicBezTo>
                  <a:cubicBezTo>
                    <a:pt x="6547" y="9834"/>
                    <a:pt x="6895" y="9484"/>
                    <a:pt x="7325" y="9484"/>
                  </a:cubicBezTo>
                  <a:close/>
                  <a:moveTo>
                    <a:pt x="6570" y="1"/>
                  </a:moveTo>
                  <a:cubicBezTo>
                    <a:pt x="6238" y="1"/>
                    <a:pt x="5948" y="223"/>
                    <a:pt x="5861" y="543"/>
                  </a:cubicBezTo>
                  <a:lnTo>
                    <a:pt x="5719" y="1063"/>
                  </a:lnTo>
                  <a:cubicBezTo>
                    <a:pt x="5694" y="1152"/>
                    <a:pt x="5747" y="1243"/>
                    <a:pt x="5836" y="1268"/>
                  </a:cubicBezTo>
                  <a:cubicBezTo>
                    <a:pt x="5851" y="1272"/>
                    <a:pt x="5866" y="1274"/>
                    <a:pt x="5880" y="1274"/>
                  </a:cubicBezTo>
                  <a:cubicBezTo>
                    <a:pt x="5953" y="1274"/>
                    <a:pt x="6020" y="1224"/>
                    <a:pt x="6040" y="1150"/>
                  </a:cubicBezTo>
                  <a:lnTo>
                    <a:pt x="6182" y="630"/>
                  </a:lnTo>
                  <a:cubicBezTo>
                    <a:pt x="6229" y="454"/>
                    <a:pt x="6389" y="331"/>
                    <a:pt x="6572" y="331"/>
                  </a:cubicBezTo>
                  <a:lnTo>
                    <a:pt x="7087" y="331"/>
                  </a:lnTo>
                  <a:cubicBezTo>
                    <a:pt x="7414" y="331"/>
                    <a:pt x="7727" y="390"/>
                    <a:pt x="8018" y="493"/>
                  </a:cubicBezTo>
                  <a:lnTo>
                    <a:pt x="5648" y="3507"/>
                  </a:lnTo>
                  <a:lnTo>
                    <a:pt x="5400" y="3507"/>
                  </a:lnTo>
                  <a:lnTo>
                    <a:pt x="5868" y="1787"/>
                  </a:lnTo>
                  <a:cubicBezTo>
                    <a:pt x="5891" y="1698"/>
                    <a:pt x="5838" y="1607"/>
                    <a:pt x="5749" y="1582"/>
                  </a:cubicBezTo>
                  <a:cubicBezTo>
                    <a:pt x="5735" y="1579"/>
                    <a:pt x="5721" y="1577"/>
                    <a:pt x="5707" y="1577"/>
                  </a:cubicBezTo>
                  <a:cubicBezTo>
                    <a:pt x="5633" y="1577"/>
                    <a:pt x="5565" y="1627"/>
                    <a:pt x="5544" y="1701"/>
                  </a:cubicBezTo>
                  <a:lnTo>
                    <a:pt x="5054" y="3507"/>
                  </a:lnTo>
                  <a:lnTo>
                    <a:pt x="3021" y="3507"/>
                  </a:lnTo>
                  <a:lnTo>
                    <a:pt x="3021" y="2732"/>
                  </a:lnTo>
                  <a:cubicBezTo>
                    <a:pt x="3021" y="2119"/>
                    <a:pt x="2521" y="1618"/>
                    <a:pt x="1908" y="1618"/>
                  </a:cubicBezTo>
                  <a:lnTo>
                    <a:pt x="534" y="1618"/>
                  </a:lnTo>
                  <a:cubicBezTo>
                    <a:pt x="239" y="1618"/>
                    <a:pt x="1" y="1858"/>
                    <a:pt x="1" y="2151"/>
                  </a:cubicBezTo>
                  <a:cubicBezTo>
                    <a:pt x="1" y="2448"/>
                    <a:pt x="243" y="2684"/>
                    <a:pt x="534" y="2684"/>
                  </a:cubicBezTo>
                  <a:lnTo>
                    <a:pt x="1865" y="2684"/>
                  </a:lnTo>
                  <a:cubicBezTo>
                    <a:pt x="1915" y="2684"/>
                    <a:pt x="1954" y="2725"/>
                    <a:pt x="1954" y="2773"/>
                  </a:cubicBezTo>
                  <a:lnTo>
                    <a:pt x="1954" y="3507"/>
                  </a:lnTo>
                  <a:lnTo>
                    <a:pt x="1137" y="3507"/>
                  </a:lnTo>
                  <a:cubicBezTo>
                    <a:pt x="845" y="3507"/>
                    <a:pt x="609" y="3745"/>
                    <a:pt x="609" y="4035"/>
                  </a:cubicBezTo>
                  <a:lnTo>
                    <a:pt x="609" y="4140"/>
                  </a:lnTo>
                  <a:cubicBezTo>
                    <a:pt x="609" y="4431"/>
                    <a:pt x="845" y="4670"/>
                    <a:pt x="1137" y="4670"/>
                  </a:cubicBezTo>
                  <a:lnTo>
                    <a:pt x="1252" y="4670"/>
                  </a:lnTo>
                  <a:lnTo>
                    <a:pt x="1252" y="5089"/>
                  </a:lnTo>
                  <a:cubicBezTo>
                    <a:pt x="1252" y="6431"/>
                    <a:pt x="2345" y="7524"/>
                    <a:pt x="3687" y="7524"/>
                  </a:cubicBezTo>
                  <a:lnTo>
                    <a:pt x="3908" y="7524"/>
                  </a:lnTo>
                  <a:lnTo>
                    <a:pt x="5057" y="8674"/>
                  </a:lnTo>
                  <a:lnTo>
                    <a:pt x="4522" y="9211"/>
                  </a:lnTo>
                  <a:cubicBezTo>
                    <a:pt x="4407" y="9170"/>
                    <a:pt x="4284" y="9148"/>
                    <a:pt x="4156" y="9148"/>
                  </a:cubicBezTo>
                  <a:cubicBezTo>
                    <a:pt x="3543" y="9148"/>
                    <a:pt x="3045" y="9646"/>
                    <a:pt x="3045" y="10259"/>
                  </a:cubicBezTo>
                  <a:cubicBezTo>
                    <a:pt x="3045" y="10872"/>
                    <a:pt x="3543" y="11370"/>
                    <a:pt x="4156" y="11370"/>
                  </a:cubicBezTo>
                  <a:cubicBezTo>
                    <a:pt x="4770" y="11370"/>
                    <a:pt x="5267" y="10872"/>
                    <a:pt x="5267" y="10259"/>
                  </a:cubicBezTo>
                  <a:cubicBezTo>
                    <a:pt x="5267" y="10129"/>
                    <a:pt x="5244" y="10007"/>
                    <a:pt x="5205" y="9891"/>
                  </a:cubicBezTo>
                  <a:lnTo>
                    <a:pt x="5740" y="9356"/>
                  </a:lnTo>
                  <a:lnTo>
                    <a:pt x="6275" y="9891"/>
                  </a:lnTo>
                  <a:cubicBezTo>
                    <a:pt x="6236" y="10007"/>
                    <a:pt x="6213" y="10129"/>
                    <a:pt x="6213" y="10259"/>
                  </a:cubicBezTo>
                  <a:cubicBezTo>
                    <a:pt x="6213" y="10872"/>
                    <a:pt x="6710" y="11370"/>
                    <a:pt x="7324" y="11370"/>
                  </a:cubicBezTo>
                  <a:cubicBezTo>
                    <a:pt x="7937" y="11370"/>
                    <a:pt x="8434" y="10872"/>
                    <a:pt x="8434" y="10259"/>
                  </a:cubicBezTo>
                  <a:cubicBezTo>
                    <a:pt x="8434" y="9646"/>
                    <a:pt x="7937" y="9148"/>
                    <a:pt x="7324" y="9148"/>
                  </a:cubicBezTo>
                  <a:cubicBezTo>
                    <a:pt x="7196" y="9148"/>
                    <a:pt x="7073" y="9170"/>
                    <a:pt x="6957" y="9211"/>
                  </a:cubicBezTo>
                  <a:lnTo>
                    <a:pt x="6422" y="8674"/>
                  </a:lnTo>
                  <a:lnTo>
                    <a:pt x="7572" y="7524"/>
                  </a:lnTo>
                  <a:lnTo>
                    <a:pt x="7764" y="7524"/>
                  </a:lnTo>
                  <a:cubicBezTo>
                    <a:pt x="9106" y="7524"/>
                    <a:pt x="10199" y="6431"/>
                    <a:pt x="10199" y="5089"/>
                  </a:cubicBezTo>
                  <a:lnTo>
                    <a:pt x="10199" y="4670"/>
                  </a:lnTo>
                  <a:lnTo>
                    <a:pt x="10315" y="4670"/>
                  </a:lnTo>
                  <a:cubicBezTo>
                    <a:pt x="10606" y="4670"/>
                    <a:pt x="10843" y="4431"/>
                    <a:pt x="10843" y="4140"/>
                  </a:cubicBezTo>
                  <a:lnTo>
                    <a:pt x="10843" y="4035"/>
                  </a:lnTo>
                  <a:cubicBezTo>
                    <a:pt x="10844" y="3745"/>
                    <a:pt x="10606" y="3509"/>
                    <a:pt x="10315" y="3509"/>
                  </a:cubicBezTo>
                  <a:lnTo>
                    <a:pt x="10199" y="3509"/>
                  </a:lnTo>
                  <a:lnTo>
                    <a:pt x="10199" y="3116"/>
                  </a:lnTo>
                  <a:cubicBezTo>
                    <a:pt x="10199" y="1397"/>
                    <a:pt x="8802" y="1"/>
                    <a:pt x="7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4692;p70"/>
            <p:cNvSpPr/>
            <p:nvPr/>
          </p:nvSpPr>
          <p:spPr>
            <a:xfrm>
              <a:off x="4976384" y="2329944"/>
              <a:ext cx="29447" cy="29447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512" y="335"/>
                  </a:moveTo>
                  <a:cubicBezTo>
                    <a:pt x="608" y="335"/>
                    <a:pt x="690" y="415"/>
                    <a:pt x="690" y="513"/>
                  </a:cubicBezTo>
                  <a:cubicBezTo>
                    <a:pt x="690" y="610"/>
                    <a:pt x="608" y="690"/>
                    <a:pt x="512" y="690"/>
                  </a:cubicBezTo>
                  <a:cubicBezTo>
                    <a:pt x="415" y="690"/>
                    <a:pt x="335" y="610"/>
                    <a:pt x="335" y="513"/>
                  </a:cubicBezTo>
                  <a:cubicBezTo>
                    <a:pt x="335" y="415"/>
                    <a:pt x="415" y="335"/>
                    <a:pt x="512" y="335"/>
                  </a:cubicBezTo>
                  <a:close/>
                  <a:moveTo>
                    <a:pt x="512" y="1"/>
                  </a:moveTo>
                  <a:cubicBezTo>
                    <a:pt x="230" y="1"/>
                    <a:pt x="0" y="230"/>
                    <a:pt x="0" y="513"/>
                  </a:cubicBezTo>
                  <a:cubicBezTo>
                    <a:pt x="0" y="795"/>
                    <a:pt x="230" y="1023"/>
                    <a:pt x="512" y="1023"/>
                  </a:cubicBezTo>
                  <a:cubicBezTo>
                    <a:pt x="793" y="1023"/>
                    <a:pt x="1022" y="795"/>
                    <a:pt x="1022" y="513"/>
                  </a:cubicBezTo>
                  <a:cubicBezTo>
                    <a:pt x="1022" y="230"/>
                    <a:pt x="793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4693;p70"/>
            <p:cNvSpPr/>
            <p:nvPr/>
          </p:nvSpPr>
          <p:spPr>
            <a:xfrm>
              <a:off x="4885097" y="2329944"/>
              <a:ext cx="29447" cy="29447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513" y="335"/>
                  </a:moveTo>
                  <a:cubicBezTo>
                    <a:pt x="610" y="335"/>
                    <a:pt x="690" y="415"/>
                    <a:pt x="690" y="513"/>
                  </a:cubicBezTo>
                  <a:cubicBezTo>
                    <a:pt x="690" y="610"/>
                    <a:pt x="610" y="690"/>
                    <a:pt x="513" y="690"/>
                  </a:cubicBezTo>
                  <a:cubicBezTo>
                    <a:pt x="415" y="690"/>
                    <a:pt x="335" y="610"/>
                    <a:pt x="335" y="513"/>
                  </a:cubicBezTo>
                  <a:cubicBezTo>
                    <a:pt x="335" y="415"/>
                    <a:pt x="415" y="335"/>
                    <a:pt x="513" y="335"/>
                  </a:cubicBezTo>
                  <a:close/>
                  <a:moveTo>
                    <a:pt x="513" y="1"/>
                  </a:moveTo>
                  <a:cubicBezTo>
                    <a:pt x="230" y="1"/>
                    <a:pt x="1" y="230"/>
                    <a:pt x="1" y="513"/>
                  </a:cubicBezTo>
                  <a:cubicBezTo>
                    <a:pt x="1" y="795"/>
                    <a:pt x="230" y="1023"/>
                    <a:pt x="513" y="1023"/>
                  </a:cubicBezTo>
                  <a:cubicBezTo>
                    <a:pt x="795" y="1023"/>
                    <a:pt x="1023" y="795"/>
                    <a:pt x="1023" y="513"/>
                  </a:cubicBezTo>
                  <a:cubicBezTo>
                    <a:pt x="1023" y="230"/>
                    <a:pt x="795" y="1"/>
                    <a:pt x="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4" name="Google Shape;4694;p70"/>
          <p:cNvGrpSpPr/>
          <p:nvPr/>
        </p:nvGrpSpPr>
        <p:grpSpPr>
          <a:xfrm>
            <a:off x="4563921" y="1548550"/>
            <a:ext cx="436717" cy="436724"/>
            <a:chOff x="1849910" y="2049148"/>
            <a:chExt cx="327538" cy="327543"/>
          </a:xfrm>
        </p:grpSpPr>
        <p:sp>
          <p:nvSpPr>
            <p:cNvPr id="35" name="Google Shape;4695;p70"/>
            <p:cNvSpPr/>
            <p:nvPr/>
          </p:nvSpPr>
          <p:spPr>
            <a:xfrm>
              <a:off x="2099097" y="2081966"/>
              <a:ext cx="30771" cy="65918"/>
            </a:xfrm>
            <a:custGeom>
              <a:avLst/>
              <a:gdLst/>
              <a:ahLst/>
              <a:cxnLst/>
              <a:rect l="l" t="t" r="r" b="b"/>
              <a:pathLst>
                <a:path w="1069" h="2290" extrusionOk="0">
                  <a:moveTo>
                    <a:pt x="0" y="0"/>
                  </a:moveTo>
                  <a:lnTo>
                    <a:pt x="0" y="2289"/>
                  </a:lnTo>
                  <a:lnTo>
                    <a:pt x="1069" y="2289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4696;p70"/>
            <p:cNvSpPr/>
            <p:nvPr/>
          </p:nvSpPr>
          <p:spPr>
            <a:xfrm>
              <a:off x="2099097" y="2081966"/>
              <a:ext cx="12205" cy="65918"/>
            </a:xfrm>
            <a:custGeom>
              <a:avLst/>
              <a:gdLst/>
              <a:ahLst/>
              <a:cxnLst/>
              <a:rect l="l" t="t" r="r" b="b"/>
              <a:pathLst>
                <a:path w="424" h="2290" extrusionOk="0">
                  <a:moveTo>
                    <a:pt x="0" y="0"/>
                  </a:moveTo>
                  <a:lnTo>
                    <a:pt x="0" y="2289"/>
                  </a:lnTo>
                  <a:lnTo>
                    <a:pt x="423" y="2289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4697;p70"/>
            <p:cNvSpPr/>
            <p:nvPr/>
          </p:nvSpPr>
          <p:spPr>
            <a:xfrm>
              <a:off x="2086978" y="2058734"/>
              <a:ext cx="55066" cy="23201"/>
            </a:xfrm>
            <a:custGeom>
              <a:avLst/>
              <a:gdLst/>
              <a:ahLst/>
              <a:cxnLst/>
              <a:rect l="l" t="t" r="r" b="b"/>
              <a:pathLst>
                <a:path w="1913" h="806" extrusionOk="0">
                  <a:moveTo>
                    <a:pt x="205" y="0"/>
                  </a:moveTo>
                  <a:cubicBezTo>
                    <a:pt x="91" y="0"/>
                    <a:pt x="0" y="91"/>
                    <a:pt x="0" y="205"/>
                  </a:cubicBezTo>
                  <a:lnTo>
                    <a:pt x="0" y="601"/>
                  </a:lnTo>
                  <a:cubicBezTo>
                    <a:pt x="0" y="713"/>
                    <a:pt x="91" y="805"/>
                    <a:pt x="205" y="805"/>
                  </a:cubicBezTo>
                  <a:lnTo>
                    <a:pt x="1706" y="805"/>
                  </a:lnTo>
                  <a:cubicBezTo>
                    <a:pt x="1818" y="805"/>
                    <a:pt x="1911" y="713"/>
                    <a:pt x="1911" y="601"/>
                  </a:cubicBezTo>
                  <a:lnTo>
                    <a:pt x="1911" y="205"/>
                  </a:lnTo>
                  <a:cubicBezTo>
                    <a:pt x="1913" y="93"/>
                    <a:pt x="1818" y="0"/>
                    <a:pt x="1706" y="0"/>
                  </a:cubicBezTo>
                  <a:close/>
                </a:path>
              </a:pathLst>
            </a:custGeom>
            <a:solidFill>
              <a:srgbClr val="95B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4698;p70"/>
            <p:cNvSpPr/>
            <p:nvPr/>
          </p:nvSpPr>
          <p:spPr>
            <a:xfrm>
              <a:off x="2086978" y="2058821"/>
              <a:ext cx="18019" cy="23172"/>
            </a:xfrm>
            <a:custGeom>
              <a:avLst/>
              <a:gdLst/>
              <a:ahLst/>
              <a:cxnLst/>
              <a:rect l="l" t="t" r="r" b="b"/>
              <a:pathLst>
                <a:path w="626" h="805" extrusionOk="0">
                  <a:moveTo>
                    <a:pt x="203" y="1"/>
                  </a:moveTo>
                  <a:cubicBezTo>
                    <a:pt x="91" y="1"/>
                    <a:pt x="0" y="92"/>
                    <a:pt x="0" y="205"/>
                  </a:cubicBezTo>
                  <a:lnTo>
                    <a:pt x="0" y="600"/>
                  </a:lnTo>
                  <a:cubicBezTo>
                    <a:pt x="0" y="714"/>
                    <a:pt x="91" y="804"/>
                    <a:pt x="203" y="804"/>
                  </a:cubicBezTo>
                  <a:lnTo>
                    <a:pt x="626" y="804"/>
                  </a:lnTo>
                  <a:cubicBezTo>
                    <a:pt x="512" y="804"/>
                    <a:pt x="421" y="714"/>
                    <a:pt x="421" y="600"/>
                  </a:cubicBezTo>
                  <a:lnTo>
                    <a:pt x="421" y="205"/>
                  </a:lnTo>
                  <a:cubicBezTo>
                    <a:pt x="421" y="92"/>
                    <a:pt x="512" y="1"/>
                    <a:pt x="62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4699;p70"/>
            <p:cNvSpPr/>
            <p:nvPr/>
          </p:nvSpPr>
          <p:spPr>
            <a:xfrm>
              <a:off x="1851349" y="2054013"/>
              <a:ext cx="324752" cy="154547"/>
            </a:xfrm>
            <a:custGeom>
              <a:avLst/>
              <a:gdLst/>
              <a:ahLst/>
              <a:cxnLst/>
              <a:rect l="l" t="t" r="r" b="b"/>
              <a:pathLst>
                <a:path w="11282" h="5369" extrusionOk="0">
                  <a:moveTo>
                    <a:pt x="5640" y="1"/>
                  </a:moveTo>
                  <a:cubicBezTo>
                    <a:pt x="5266" y="1"/>
                    <a:pt x="4892" y="139"/>
                    <a:pt x="4600" y="417"/>
                  </a:cubicBezTo>
                  <a:lnTo>
                    <a:pt x="344" y="4460"/>
                  </a:lnTo>
                  <a:cubicBezTo>
                    <a:pt x="1" y="4789"/>
                    <a:pt x="232" y="5368"/>
                    <a:pt x="706" y="5368"/>
                  </a:cubicBezTo>
                  <a:lnTo>
                    <a:pt x="10572" y="5368"/>
                  </a:lnTo>
                  <a:cubicBezTo>
                    <a:pt x="11048" y="5368"/>
                    <a:pt x="11281" y="4785"/>
                    <a:pt x="10935" y="4460"/>
                  </a:cubicBezTo>
                  <a:lnTo>
                    <a:pt x="6678" y="417"/>
                  </a:lnTo>
                  <a:cubicBezTo>
                    <a:pt x="6387" y="139"/>
                    <a:pt x="6014" y="1"/>
                    <a:pt x="5640" y="1"/>
                  </a:cubicBezTo>
                  <a:close/>
                </a:path>
              </a:pathLst>
            </a:custGeom>
            <a:solidFill>
              <a:srgbClr val="F06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4700;p70"/>
            <p:cNvSpPr/>
            <p:nvPr/>
          </p:nvSpPr>
          <p:spPr>
            <a:xfrm>
              <a:off x="1851407" y="2054071"/>
              <a:ext cx="181432" cy="154489"/>
            </a:xfrm>
            <a:custGeom>
              <a:avLst/>
              <a:gdLst/>
              <a:ahLst/>
              <a:cxnLst/>
              <a:rect l="l" t="t" r="r" b="b"/>
              <a:pathLst>
                <a:path w="6303" h="5367" extrusionOk="0">
                  <a:moveTo>
                    <a:pt x="5640" y="0"/>
                  </a:moveTo>
                  <a:cubicBezTo>
                    <a:pt x="5266" y="0"/>
                    <a:pt x="4891" y="138"/>
                    <a:pt x="4602" y="415"/>
                  </a:cubicBezTo>
                  <a:lnTo>
                    <a:pt x="345" y="4456"/>
                  </a:lnTo>
                  <a:cubicBezTo>
                    <a:pt x="0" y="4785"/>
                    <a:pt x="231" y="5366"/>
                    <a:pt x="706" y="5366"/>
                  </a:cubicBezTo>
                  <a:lnTo>
                    <a:pt x="882" y="5366"/>
                  </a:lnTo>
                  <a:cubicBezTo>
                    <a:pt x="686" y="5173"/>
                    <a:pt x="651" y="4830"/>
                    <a:pt x="889" y="4606"/>
                  </a:cubicBezTo>
                  <a:lnTo>
                    <a:pt x="5146" y="562"/>
                  </a:lnTo>
                  <a:cubicBezTo>
                    <a:pt x="5436" y="287"/>
                    <a:pt x="5809" y="148"/>
                    <a:pt x="6180" y="148"/>
                  </a:cubicBezTo>
                  <a:cubicBezTo>
                    <a:pt x="6221" y="148"/>
                    <a:pt x="6262" y="150"/>
                    <a:pt x="6303" y="153"/>
                  </a:cubicBezTo>
                  <a:cubicBezTo>
                    <a:pt x="6094" y="51"/>
                    <a:pt x="5867" y="0"/>
                    <a:pt x="5640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4701;p70"/>
            <p:cNvSpPr/>
            <p:nvPr/>
          </p:nvSpPr>
          <p:spPr>
            <a:xfrm>
              <a:off x="1897554" y="2104824"/>
              <a:ext cx="232180" cy="267038"/>
            </a:xfrm>
            <a:custGeom>
              <a:avLst/>
              <a:gdLst/>
              <a:ahLst/>
              <a:cxnLst/>
              <a:rect l="l" t="t" r="r" b="b"/>
              <a:pathLst>
                <a:path w="8066" h="9277" extrusionOk="0">
                  <a:moveTo>
                    <a:pt x="4034" y="1"/>
                  </a:moveTo>
                  <a:cubicBezTo>
                    <a:pt x="3921" y="1"/>
                    <a:pt x="3808" y="42"/>
                    <a:pt x="3720" y="123"/>
                  </a:cubicBezTo>
                  <a:lnTo>
                    <a:pt x="0" y="3603"/>
                  </a:lnTo>
                  <a:lnTo>
                    <a:pt x="0" y="9276"/>
                  </a:lnTo>
                  <a:lnTo>
                    <a:pt x="8066" y="9276"/>
                  </a:lnTo>
                  <a:lnTo>
                    <a:pt x="8066" y="3603"/>
                  </a:lnTo>
                  <a:lnTo>
                    <a:pt x="4346" y="123"/>
                  </a:lnTo>
                  <a:cubicBezTo>
                    <a:pt x="4259" y="42"/>
                    <a:pt x="4147" y="1"/>
                    <a:pt x="4034" y="1"/>
                  </a:cubicBezTo>
                  <a:close/>
                </a:path>
              </a:pathLst>
            </a:custGeom>
            <a:solidFill>
              <a:srgbClr val="E9F9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4702;p70"/>
            <p:cNvSpPr/>
            <p:nvPr/>
          </p:nvSpPr>
          <p:spPr>
            <a:xfrm>
              <a:off x="1897554" y="2104881"/>
              <a:ext cx="126453" cy="267038"/>
            </a:xfrm>
            <a:custGeom>
              <a:avLst/>
              <a:gdLst/>
              <a:ahLst/>
              <a:cxnLst/>
              <a:rect l="l" t="t" r="r" b="b"/>
              <a:pathLst>
                <a:path w="4393" h="9277" extrusionOk="0">
                  <a:moveTo>
                    <a:pt x="4033" y="0"/>
                  </a:moveTo>
                  <a:cubicBezTo>
                    <a:pt x="3920" y="0"/>
                    <a:pt x="3807" y="41"/>
                    <a:pt x="3720" y="123"/>
                  </a:cubicBezTo>
                  <a:lnTo>
                    <a:pt x="0" y="3603"/>
                  </a:lnTo>
                  <a:lnTo>
                    <a:pt x="0" y="9276"/>
                  </a:lnTo>
                  <a:lnTo>
                    <a:pt x="2222" y="9276"/>
                  </a:lnTo>
                  <a:cubicBezTo>
                    <a:pt x="2247" y="9209"/>
                    <a:pt x="2259" y="9132"/>
                    <a:pt x="2259" y="9054"/>
                  </a:cubicBezTo>
                  <a:lnTo>
                    <a:pt x="2259" y="8508"/>
                  </a:lnTo>
                  <a:cubicBezTo>
                    <a:pt x="2259" y="8009"/>
                    <a:pt x="1858" y="7588"/>
                    <a:pt x="1365" y="7574"/>
                  </a:cubicBezTo>
                  <a:lnTo>
                    <a:pt x="1339" y="7574"/>
                  </a:lnTo>
                  <a:cubicBezTo>
                    <a:pt x="1204" y="7574"/>
                    <a:pt x="1070" y="7604"/>
                    <a:pt x="948" y="7661"/>
                  </a:cubicBezTo>
                  <a:cubicBezTo>
                    <a:pt x="825" y="7602"/>
                    <a:pt x="692" y="7574"/>
                    <a:pt x="557" y="7574"/>
                  </a:cubicBezTo>
                  <a:cubicBezTo>
                    <a:pt x="539" y="7574"/>
                    <a:pt x="521" y="7574"/>
                    <a:pt x="503" y="7575"/>
                  </a:cubicBezTo>
                  <a:lnTo>
                    <a:pt x="503" y="3747"/>
                  </a:lnTo>
                  <a:lnTo>
                    <a:pt x="4222" y="265"/>
                  </a:lnTo>
                  <a:cubicBezTo>
                    <a:pt x="4273" y="219"/>
                    <a:pt x="4332" y="187"/>
                    <a:pt x="4392" y="166"/>
                  </a:cubicBezTo>
                  <a:lnTo>
                    <a:pt x="4346" y="123"/>
                  </a:lnTo>
                  <a:cubicBezTo>
                    <a:pt x="4258" y="41"/>
                    <a:pt x="4145" y="0"/>
                    <a:pt x="403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4703;p70"/>
            <p:cNvSpPr/>
            <p:nvPr/>
          </p:nvSpPr>
          <p:spPr>
            <a:xfrm>
              <a:off x="2064753" y="2322834"/>
              <a:ext cx="65054" cy="49050"/>
            </a:xfrm>
            <a:custGeom>
              <a:avLst/>
              <a:gdLst/>
              <a:ahLst/>
              <a:cxnLst/>
              <a:rect l="l" t="t" r="r" b="b"/>
              <a:pathLst>
                <a:path w="2260" h="1704" extrusionOk="0">
                  <a:moveTo>
                    <a:pt x="897" y="1"/>
                  </a:moveTo>
                  <a:cubicBezTo>
                    <a:pt x="402" y="15"/>
                    <a:pt x="1" y="433"/>
                    <a:pt x="1" y="936"/>
                  </a:cubicBezTo>
                  <a:lnTo>
                    <a:pt x="1" y="1481"/>
                  </a:lnTo>
                  <a:cubicBezTo>
                    <a:pt x="1" y="1560"/>
                    <a:pt x="13" y="1636"/>
                    <a:pt x="38" y="1703"/>
                  </a:cubicBezTo>
                  <a:lnTo>
                    <a:pt x="2260" y="1703"/>
                  </a:lnTo>
                  <a:lnTo>
                    <a:pt x="2260" y="29"/>
                  </a:lnTo>
                  <a:cubicBezTo>
                    <a:pt x="2205" y="42"/>
                    <a:pt x="2150" y="63"/>
                    <a:pt x="2096" y="86"/>
                  </a:cubicBezTo>
                  <a:cubicBezTo>
                    <a:pt x="1974" y="29"/>
                    <a:pt x="1840" y="1"/>
                    <a:pt x="1705" y="1"/>
                  </a:cubicBezTo>
                  <a:cubicBezTo>
                    <a:pt x="1568" y="1"/>
                    <a:pt x="1435" y="29"/>
                    <a:pt x="1314" y="86"/>
                  </a:cubicBezTo>
                  <a:cubicBezTo>
                    <a:pt x="1192" y="29"/>
                    <a:pt x="1058" y="1"/>
                    <a:pt x="92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4704;p70"/>
            <p:cNvSpPr/>
            <p:nvPr/>
          </p:nvSpPr>
          <p:spPr>
            <a:xfrm>
              <a:off x="1978793" y="2160816"/>
              <a:ext cx="69861" cy="69861"/>
            </a:xfrm>
            <a:custGeom>
              <a:avLst/>
              <a:gdLst/>
              <a:ahLst/>
              <a:cxnLst/>
              <a:rect l="l" t="t" r="r" b="b"/>
              <a:pathLst>
                <a:path w="2427" h="2427" extrusionOk="0">
                  <a:moveTo>
                    <a:pt x="1213" y="0"/>
                  </a:moveTo>
                  <a:cubicBezTo>
                    <a:pt x="543" y="0"/>
                    <a:pt x="1" y="544"/>
                    <a:pt x="1" y="1214"/>
                  </a:cubicBezTo>
                  <a:cubicBezTo>
                    <a:pt x="1" y="1884"/>
                    <a:pt x="543" y="2426"/>
                    <a:pt x="1213" y="2426"/>
                  </a:cubicBezTo>
                  <a:cubicBezTo>
                    <a:pt x="1883" y="2426"/>
                    <a:pt x="2427" y="1884"/>
                    <a:pt x="2427" y="1214"/>
                  </a:cubicBezTo>
                  <a:cubicBezTo>
                    <a:pt x="2427" y="544"/>
                    <a:pt x="1883" y="0"/>
                    <a:pt x="1213" y="0"/>
                  </a:cubicBezTo>
                  <a:close/>
                </a:path>
              </a:pathLst>
            </a:custGeom>
            <a:solidFill>
              <a:srgbClr val="B8D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4705;p70"/>
            <p:cNvSpPr/>
            <p:nvPr/>
          </p:nvSpPr>
          <p:spPr>
            <a:xfrm>
              <a:off x="1978793" y="2160816"/>
              <a:ext cx="40098" cy="69861"/>
            </a:xfrm>
            <a:custGeom>
              <a:avLst/>
              <a:gdLst/>
              <a:ahLst/>
              <a:cxnLst/>
              <a:rect l="l" t="t" r="r" b="b"/>
              <a:pathLst>
                <a:path w="1393" h="2427" extrusionOk="0">
                  <a:moveTo>
                    <a:pt x="1213" y="0"/>
                  </a:moveTo>
                  <a:cubicBezTo>
                    <a:pt x="545" y="0"/>
                    <a:pt x="1" y="542"/>
                    <a:pt x="1" y="1214"/>
                  </a:cubicBezTo>
                  <a:cubicBezTo>
                    <a:pt x="1" y="1882"/>
                    <a:pt x="543" y="2426"/>
                    <a:pt x="1213" y="2426"/>
                  </a:cubicBezTo>
                  <a:cubicBezTo>
                    <a:pt x="1273" y="2426"/>
                    <a:pt x="1334" y="2423"/>
                    <a:pt x="1393" y="2414"/>
                  </a:cubicBezTo>
                  <a:cubicBezTo>
                    <a:pt x="810" y="2327"/>
                    <a:pt x="360" y="1822"/>
                    <a:pt x="360" y="1214"/>
                  </a:cubicBezTo>
                  <a:cubicBezTo>
                    <a:pt x="360" y="604"/>
                    <a:pt x="810" y="101"/>
                    <a:pt x="1393" y="14"/>
                  </a:cubicBezTo>
                  <a:cubicBezTo>
                    <a:pt x="1336" y="5"/>
                    <a:pt x="1275" y="0"/>
                    <a:pt x="121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4706;p70"/>
            <p:cNvSpPr/>
            <p:nvPr/>
          </p:nvSpPr>
          <p:spPr>
            <a:xfrm>
              <a:off x="1983370" y="2297414"/>
              <a:ext cx="60736" cy="74467"/>
            </a:xfrm>
            <a:custGeom>
              <a:avLst/>
              <a:gdLst/>
              <a:ahLst/>
              <a:cxnLst/>
              <a:rect l="l" t="t" r="r" b="b"/>
              <a:pathLst>
                <a:path w="2110" h="2587" extrusionOk="0">
                  <a:moveTo>
                    <a:pt x="370" y="0"/>
                  </a:moveTo>
                  <a:cubicBezTo>
                    <a:pt x="165" y="0"/>
                    <a:pt x="0" y="168"/>
                    <a:pt x="0" y="372"/>
                  </a:cubicBezTo>
                  <a:lnTo>
                    <a:pt x="0" y="2586"/>
                  </a:lnTo>
                  <a:lnTo>
                    <a:pt x="2110" y="2586"/>
                  </a:lnTo>
                  <a:lnTo>
                    <a:pt x="2110" y="372"/>
                  </a:lnTo>
                  <a:cubicBezTo>
                    <a:pt x="2110" y="168"/>
                    <a:pt x="1943" y="0"/>
                    <a:pt x="1738" y="0"/>
                  </a:cubicBezTo>
                  <a:close/>
                </a:path>
              </a:pathLst>
            </a:custGeom>
            <a:solidFill>
              <a:srgbClr val="295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4707;p70"/>
            <p:cNvSpPr/>
            <p:nvPr/>
          </p:nvSpPr>
          <p:spPr>
            <a:xfrm>
              <a:off x="1983370" y="2297529"/>
              <a:ext cx="21042" cy="74409"/>
            </a:xfrm>
            <a:custGeom>
              <a:avLst/>
              <a:gdLst/>
              <a:ahLst/>
              <a:cxnLst/>
              <a:rect l="l" t="t" r="r" b="b"/>
              <a:pathLst>
                <a:path w="731" h="258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lnTo>
                    <a:pt x="0" y="2584"/>
                  </a:lnTo>
                  <a:lnTo>
                    <a:pt x="359" y="2584"/>
                  </a:lnTo>
                  <a:lnTo>
                    <a:pt x="359" y="370"/>
                  </a:lnTo>
                  <a:cubicBezTo>
                    <a:pt x="357" y="164"/>
                    <a:pt x="523" y="0"/>
                    <a:pt x="731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4708;p70"/>
            <p:cNvSpPr/>
            <p:nvPr/>
          </p:nvSpPr>
          <p:spPr>
            <a:xfrm>
              <a:off x="1854689" y="2335615"/>
              <a:ext cx="95221" cy="36269"/>
            </a:xfrm>
            <a:custGeom>
              <a:avLst/>
              <a:gdLst/>
              <a:ahLst/>
              <a:cxnLst/>
              <a:rect l="l" t="t" r="r" b="b"/>
              <a:pathLst>
                <a:path w="3308" h="1260" extrusionOk="0">
                  <a:moveTo>
                    <a:pt x="482" y="1"/>
                  </a:moveTo>
                  <a:cubicBezTo>
                    <a:pt x="476" y="1"/>
                    <a:pt x="470" y="1"/>
                    <a:pt x="464" y="1"/>
                  </a:cubicBezTo>
                  <a:cubicBezTo>
                    <a:pt x="204" y="6"/>
                    <a:pt x="0" y="229"/>
                    <a:pt x="0" y="492"/>
                  </a:cubicBezTo>
                  <a:lnTo>
                    <a:pt x="0" y="1037"/>
                  </a:lnTo>
                  <a:cubicBezTo>
                    <a:pt x="0" y="1160"/>
                    <a:pt x="100" y="1259"/>
                    <a:pt x="222" y="1259"/>
                  </a:cubicBezTo>
                  <a:lnTo>
                    <a:pt x="3080" y="1259"/>
                  </a:lnTo>
                  <a:cubicBezTo>
                    <a:pt x="3208" y="1259"/>
                    <a:pt x="3308" y="1162"/>
                    <a:pt x="3308" y="1037"/>
                  </a:cubicBezTo>
                  <a:lnTo>
                    <a:pt x="3308" y="492"/>
                  </a:lnTo>
                  <a:cubicBezTo>
                    <a:pt x="3308" y="232"/>
                    <a:pt x="3103" y="10"/>
                    <a:pt x="2844" y="1"/>
                  </a:cubicBezTo>
                  <a:cubicBezTo>
                    <a:pt x="2838" y="1"/>
                    <a:pt x="2831" y="1"/>
                    <a:pt x="2825" y="1"/>
                  </a:cubicBezTo>
                  <a:cubicBezTo>
                    <a:pt x="2747" y="1"/>
                    <a:pt x="2673" y="22"/>
                    <a:pt x="2609" y="54"/>
                  </a:cubicBezTo>
                  <a:cubicBezTo>
                    <a:pt x="2555" y="82"/>
                    <a:pt x="2496" y="97"/>
                    <a:pt x="2437" y="97"/>
                  </a:cubicBezTo>
                  <a:cubicBezTo>
                    <a:pt x="2379" y="97"/>
                    <a:pt x="2322" y="83"/>
                    <a:pt x="2270" y="56"/>
                  </a:cubicBezTo>
                  <a:cubicBezTo>
                    <a:pt x="2204" y="21"/>
                    <a:pt x="2128" y="1"/>
                    <a:pt x="2046" y="1"/>
                  </a:cubicBezTo>
                  <a:cubicBezTo>
                    <a:pt x="1966" y="1"/>
                    <a:pt x="1888" y="21"/>
                    <a:pt x="1822" y="56"/>
                  </a:cubicBezTo>
                  <a:cubicBezTo>
                    <a:pt x="1769" y="84"/>
                    <a:pt x="1712" y="98"/>
                    <a:pt x="1654" y="98"/>
                  </a:cubicBezTo>
                  <a:cubicBezTo>
                    <a:pt x="1596" y="98"/>
                    <a:pt x="1538" y="84"/>
                    <a:pt x="1486" y="56"/>
                  </a:cubicBezTo>
                  <a:cubicBezTo>
                    <a:pt x="1418" y="21"/>
                    <a:pt x="1344" y="1"/>
                    <a:pt x="1262" y="1"/>
                  </a:cubicBezTo>
                  <a:cubicBezTo>
                    <a:pt x="1182" y="1"/>
                    <a:pt x="1104" y="21"/>
                    <a:pt x="1036" y="56"/>
                  </a:cubicBezTo>
                  <a:cubicBezTo>
                    <a:pt x="984" y="83"/>
                    <a:pt x="927" y="97"/>
                    <a:pt x="869" y="97"/>
                  </a:cubicBezTo>
                  <a:cubicBezTo>
                    <a:pt x="810" y="97"/>
                    <a:pt x="751" y="82"/>
                    <a:pt x="697" y="54"/>
                  </a:cubicBezTo>
                  <a:cubicBezTo>
                    <a:pt x="632" y="22"/>
                    <a:pt x="559" y="1"/>
                    <a:pt x="482" y="1"/>
                  </a:cubicBezTo>
                  <a:close/>
                </a:path>
              </a:pathLst>
            </a:custGeom>
            <a:solidFill>
              <a:srgbClr val="95B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4709;p70"/>
            <p:cNvSpPr/>
            <p:nvPr/>
          </p:nvSpPr>
          <p:spPr>
            <a:xfrm>
              <a:off x="2077391" y="2335615"/>
              <a:ext cx="95307" cy="36269"/>
            </a:xfrm>
            <a:custGeom>
              <a:avLst/>
              <a:gdLst/>
              <a:ahLst/>
              <a:cxnLst/>
              <a:rect l="l" t="t" r="r" b="b"/>
              <a:pathLst>
                <a:path w="3311" h="1260" extrusionOk="0">
                  <a:moveTo>
                    <a:pt x="485" y="1"/>
                  </a:moveTo>
                  <a:cubicBezTo>
                    <a:pt x="479" y="1"/>
                    <a:pt x="472" y="1"/>
                    <a:pt x="466" y="1"/>
                  </a:cubicBezTo>
                  <a:cubicBezTo>
                    <a:pt x="205" y="6"/>
                    <a:pt x="1" y="229"/>
                    <a:pt x="1" y="492"/>
                  </a:cubicBezTo>
                  <a:lnTo>
                    <a:pt x="1" y="1037"/>
                  </a:lnTo>
                  <a:cubicBezTo>
                    <a:pt x="1" y="1160"/>
                    <a:pt x="100" y="1259"/>
                    <a:pt x="223" y="1259"/>
                  </a:cubicBezTo>
                  <a:lnTo>
                    <a:pt x="3083" y="1259"/>
                  </a:lnTo>
                  <a:cubicBezTo>
                    <a:pt x="3209" y="1259"/>
                    <a:pt x="3310" y="1162"/>
                    <a:pt x="3310" y="1037"/>
                  </a:cubicBezTo>
                  <a:lnTo>
                    <a:pt x="3310" y="492"/>
                  </a:lnTo>
                  <a:cubicBezTo>
                    <a:pt x="3310" y="232"/>
                    <a:pt x="3106" y="10"/>
                    <a:pt x="2844" y="1"/>
                  </a:cubicBezTo>
                  <a:cubicBezTo>
                    <a:pt x="2838" y="1"/>
                    <a:pt x="2832" y="1"/>
                    <a:pt x="2826" y="1"/>
                  </a:cubicBezTo>
                  <a:cubicBezTo>
                    <a:pt x="2749" y="1"/>
                    <a:pt x="2676" y="22"/>
                    <a:pt x="2612" y="54"/>
                  </a:cubicBezTo>
                  <a:cubicBezTo>
                    <a:pt x="2557" y="82"/>
                    <a:pt x="2498" y="97"/>
                    <a:pt x="2439" y="97"/>
                  </a:cubicBezTo>
                  <a:cubicBezTo>
                    <a:pt x="2382" y="97"/>
                    <a:pt x="2325" y="83"/>
                    <a:pt x="2272" y="56"/>
                  </a:cubicBezTo>
                  <a:cubicBezTo>
                    <a:pt x="2205" y="21"/>
                    <a:pt x="2130" y="1"/>
                    <a:pt x="2048" y="1"/>
                  </a:cubicBezTo>
                  <a:cubicBezTo>
                    <a:pt x="1968" y="1"/>
                    <a:pt x="1890" y="21"/>
                    <a:pt x="1823" y="56"/>
                  </a:cubicBezTo>
                  <a:cubicBezTo>
                    <a:pt x="1771" y="84"/>
                    <a:pt x="1713" y="98"/>
                    <a:pt x="1655" y="98"/>
                  </a:cubicBezTo>
                  <a:cubicBezTo>
                    <a:pt x="1598" y="98"/>
                    <a:pt x="1540" y="84"/>
                    <a:pt x="1488" y="56"/>
                  </a:cubicBezTo>
                  <a:cubicBezTo>
                    <a:pt x="1421" y="21"/>
                    <a:pt x="1346" y="1"/>
                    <a:pt x="1263" y="1"/>
                  </a:cubicBezTo>
                  <a:cubicBezTo>
                    <a:pt x="1183" y="1"/>
                    <a:pt x="1106" y="21"/>
                    <a:pt x="1039" y="56"/>
                  </a:cubicBezTo>
                  <a:cubicBezTo>
                    <a:pt x="986" y="83"/>
                    <a:pt x="929" y="97"/>
                    <a:pt x="872" y="97"/>
                  </a:cubicBezTo>
                  <a:cubicBezTo>
                    <a:pt x="813" y="97"/>
                    <a:pt x="753" y="82"/>
                    <a:pt x="699" y="54"/>
                  </a:cubicBezTo>
                  <a:cubicBezTo>
                    <a:pt x="635" y="22"/>
                    <a:pt x="562" y="1"/>
                    <a:pt x="485" y="1"/>
                  </a:cubicBezTo>
                  <a:close/>
                </a:path>
              </a:pathLst>
            </a:custGeom>
            <a:solidFill>
              <a:srgbClr val="95B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4710;p70"/>
            <p:cNvSpPr/>
            <p:nvPr/>
          </p:nvSpPr>
          <p:spPr>
            <a:xfrm>
              <a:off x="1854775" y="2335673"/>
              <a:ext cx="19689" cy="36269"/>
            </a:xfrm>
            <a:custGeom>
              <a:avLst/>
              <a:gdLst/>
              <a:ahLst/>
              <a:cxnLst/>
              <a:rect l="l" t="t" r="r" b="b"/>
              <a:pathLst>
                <a:path w="684" h="1260" extrusionOk="0">
                  <a:moveTo>
                    <a:pt x="477" y="1"/>
                  </a:moveTo>
                  <a:cubicBezTo>
                    <a:pt x="473" y="1"/>
                    <a:pt x="469" y="1"/>
                    <a:pt x="464" y="1"/>
                  </a:cubicBezTo>
                  <a:cubicBezTo>
                    <a:pt x="205" y="8"/>
                    <a:pt x="1" y="230"/>
                    <a:pt x="1" y="491"/>
                  </a:cubicBezTo>
                  <a:lnTo>
                    <a:pt x="1" y="1037"/>
                  </a:lnTo>
                  <a:cubicBezTo>
                    <a:pt x="1" y="1160"/>
                    <a:pt x="100" y="1259"/>
                    <a:pt x="223" y="1259"/>
                  </a:cubicBezTo>
                  <a:lnTo>
                    <a:pt x="626" y="1259"/>
                  </a:lnTo>
                  <a:cubicBezTo>
                    <a:pt x="505" y="1257"/>
                    <a:pt x="406" y="1160"/>
                    <a:pt x="406" y="1035"/>
                  </a:cubicBezTo>
                  <a:lnTo>
                    <a:pt x="406" y="490"/>
                  </a:lnTo>
                  <a:cubicBezTo>
                    <a:pt x="406" y="296"/>
                    <a:pt x="518" y="124"/>
                    <a:pt x="683" y="45"/>
                  </a:cubicBezTo>
                  <a:cubicBezTo>
                    <a:pt x="619" y="15"/>
                    <a:pt x="551" y="1"/>
                    <a:pt x="4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4711;p70"/>
            <p:cNvSpPr/>
            <p:nvPr/>
          </p:nvSpPr>
          <p:spPr>
            <a:xfrm>
              <a:off x="2077564" y="2335673"/>
              <a:ext cx="19660" cy="36269"/>
            </a:xfrm>
            <a:custGeom>
              <a:avLst/>
              <a:gdLst/>
              <a:ahLst/>
              <a:cxnLst/>
              <a:rect l="l" t="t" r="r" b="b"/>
              <a:pathLst>
                <a:path w="683" h="1260" extrusionOk="0">
                  <a:moveTo>
                    <a:pt x="477" y="1"/>
                  </a:moveTo>
                  <a:cubicBezTo>
                    <a:pt x="473" y="1"/>
                    <a:pt x="468" y="1"/>
                    <a:pt x="464" y="1"/>
                  </a:cubicBezTo>
                  <a:cubicBezTo>
                    <a:pt x="204" y="8"/>
                    <a:pt x="0" y="230"/>
                    <a:pt x="0" y="491"/>
                  </a:cubicBezTo>
                  <a:lnTo>
                    <a:pt x="0" y="1037"/>
                  </a:lnTo>
                  <a:cubicBezTo>
                    <a:pt x="0" y="1160"/>
                    <a:pt x="100" y="1259"/>
                    <a:pt x="222" y="1259"/>
                  </a:cubicBezTo>
                  <a:lnTo>
                    <a:pt x="626" y="1259"/>
                  </a:lnTo>
                  <a:cubicBezTo>
                    <a:pt x="505" y="1257"/>
                    <a:pt x="404" y="1160"/>
                    <a:pt x="404" y="1035"/>
                  </a:cubicBezTo>
                  <a:lnTo>
                    <a:pt x="404" y="490"/>
                  </a:lnTo>
                  <a:cubicBezTo>
                    <a:pt x="404" y="296"/>
                    <a:pt x="517" y="124"/>
                    <a:pt x="683" y="45"/>
                  </a:cubicBezTo>
                  <a:cubicBezTo>
                    <a:pt x="619" y="15"/>
                    <a:pt x="550" y="1"/>
                    <a:pt x="4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4712;p70"/>
            <p:cNvSpPr/>
            <p:nvPr/>
          </p:nvSpPr>
          <p:spPr>
            <a:xfrm>
              <a:off x="1850169" y="2049148"/>
              <a:ext cx="327199" cy="273342"/>
            </a:xfrm>
            <a:custGeom>
              <a:avLst/>
              <a:gdLst/>
              <a:ahLst/>
              <a:cxnLst/>
              <a:rect l="l" t="t" r="r" b="b"/>
              <a:pathLst>
                <a:path w="11367" h="9496" extrusionOk="0">
                  <a:moveTo>
                    <a:pt x="9932" y="500"/>
                  </a:moveTo>
                  <a:cubicBezTo>
                    <a:pt x="9954" y="500"/>
                    <a:pt x="9971" y="518"/>
                    <a:pt x="9971" y="541"/>
                  </a:cubicBezTo>
                  <a:lnTo>
                    <a:pt x="9971" y="936"/>
                  </a:lnTo>
                  <a:cubicBezTo>
                    <a:pt x="9971" y="959"/>
                    <a:pt x="9954" y="977"/>
                    <a:pt x="9932" y="977"/>
                  </a:cubicBezTo>
                  <a:lnTo>
                    <a:pt x="8431" y="977"/>
                  </a:lnTo>
                  <a:cubicBezTo>
                    <a:pt x="8407" y="973"/>
                    <a:pt x="8390" y="955"/>
                    <a:pt x="8390" y="936"/>
                  </a:cubicBezTo>
                  <a:lnTo>
                    <a:pt x="8390" y="541"/>
                  </a:lnTo>
                  <a:cubicBezTo>
                    <a:pt x="8390" y="518"/>
                    <a:pt x="8407" y="500"/>
                    <a:pt x="8431" y="500"/>
                  </a:cubicBezTo>
                  <a:close/>
                  <a:moveTo>
                    <a:pt x="9550" y="1307"/>
                  </a:moveTo>
                  <a:lnTo>
                    <a:pt x="9550" y="3040"/>
                  </a:lnTo>
                  <a:lnTo>
                    <a:pt x="8814" y="2342"/>
                  </a:lnTo>
                  <a:lnTo>
                    <a:pt x="8814" y="1307"/>
                  </a:lnTo>
                  <a:close/>
                  <a:moveTo>
                    <a:pt x="5686" y="1"/>
                  </a:moveTo>
                  <a:cubicBezTo>
                    <a:pt x="5271" y="1"/>
                    <a:pt x="4856" y="155"/>
                    <a:pt x="4533" y="463"/>
                  </a:cubicBezTo>
                  <a:lnTo>
                    <a:pt x="2869" y="2043"/>
                  </a:lnTo>
                  <a:cubicBezTo>
                    <a:pt x="2802" y="2107"/>
                    <a:pt x="2800" y="2212"/>
                    <a:pt x="2862" y="2278"/>
                  </a:cubicBezTo>
                  <a:cubicBezTo>
                    <a:pt x="2895" y="2313"/>
                    <a:pt x="2939" y="2330"/>
                    <a:pt x="2983" y="2330"/>
                  </a:cubicBezTo>
                  <a:cubicBezTo>
                    <a:pt x="3024" y="2330"/>
                    <a:pt x="3065" y="2315"/>
                    <a:pt x="3097" y="2285"/>
                  </a:cubicBezTo>
                  <a:lnTo>
                    <a:pt x="4762" y="705"/>
                  </a:lnTo>
                  <a:cubicBezTo>
                    <a:pt x="5021" y="459"/>
                    <a:pt x="5354" y="336"/>
                    <a:pt x="5686" y="336"/>
                  </a:cubicBezTo>
                  <a:cubicBezTo>
                    <a:pt x="6019" y="336"/>
                    <a:pt x="6352" y="459"/>
                    <a:pt x="6611" y="705"/>
                  </a:cubicBezTo>
                  <a:lnTo>
                    <a:pt x="10867" y="4748"/>
                  </a:lnTo>
                  <a:cubicBezTo>
                    <a:pt x="10997" y="4873"/>
                    <a:pt x="10997" y="5033"/>
                    <a:pt x="10953" y="5145"/>
                  </a:cubicBezTo>
                  <a:cubicBezTo>
                    <a:pt x="10908" y="5253"/>
                    <a:pt x="10798" y="5370"/>
                    <a:pt x="10618" y="5370"/>
                  </a:cubicBezTo>
                  <a:lnTo>
                    <a:pt x="9785" y="5370"/>
                  </a:lnTo>
                  <a:lnTo>
                    <a:pt x="6113" y="1938"/>
                  </a:lnTo>
                  <a:cubicBezTo>
                    <a:pt x="5993" y="1826"/>
                    <a:pt x="5839" y="1770"/>
                    <a:pt x="5685" y="1770"/>
                  </a:cubicBezTo>
                  <a:cubicBezTo>
                    <a:pt x="5530" y="1770"/>
                    <a:pt x="5376" y="1826"/>
                    <a:pt x="5256" y="1938"/>
                  </a:cubicBezTo>
                  <a:lnTo>
                    <a:pt x="1584" y="5370"/>
                  </a:lnTo>
                  <a:lnTo>
                    <a:pt x="751" y="5370"/>
                  </a:lnTo>
                  <a:cubicBezTo>
                    <a:pt x="571" y="5370"/>
                    <a:pt x="461" y="5253"/>
                    <a:pt x="417" y="5145"/>
                  </a:cubicBezTo>
                  <a:cubicBezTo>
                    <a:pt x="372" y="5034"/>
                    <a:pt x="372" y="4873"/>
                    <a:pt x="502" y="4748"/>
                  </a:cubicBezTo>
                  <a:lnTo>
                    <a:pt x="2571" y="2784"/>
                  </a:lnTo>
                  <a:cubicBezTo>
                    <a:pt x="2638" y="2720"/>
                    <a:pt x="2640" y="2615"/>
                    <a:pt x="2578" y="2550"/>
                  </a:cubicBezTo>
                  <a:cubicBezTo>
                    <a:pt x="2545" y="2515"/>
                    <a:pt x="2501" y="2497"/>
                    <a:pt x="2457" y="2497"/>
                  </a:cubicBezTo>
                  <a:cubicBezTo>
                    <a:pt x="2415" y="2497"/>
                    <a:pt x="2374" y="2512"/>
                    <a:pt x="2341" y="2543"/>
                  </a:cubicBezTo>
                  <a:lnTo>
                    <a:pt x="274" y="4506"/>
                  </a:lnTo>
                  <a:cubicBezTo>
                    <a:pt x="63" y="4706"/>
                    <a:pt x="1" y="4997"/>
                    <a:pt x="107" y="5265"/>
                  </a:cubicBezTo>
                  <a:cubicBezTo>
                    <a:pt x="212" y="5537"/>
                    <a:pt x="459" y="5704"/>
                    <a:pt x="749" y="5704"/>
                  </a:cubicBezTo>
                  <a:lnTo>
                    <a:pt x="1483" y="5704"/>
                  </a:lnTo>
                  <a:lnTo>
                    <a:pt x="1483" y="9330"/>
                  </a:lnTo>
                  <a:cubicBezTo>
                    <a:pt x="1483" y="9421"/>
                    <a:pt x="1558" y="9495"/>
                    <a:pt x="1650" y="9495"/>
                  </a:cubicBezTo>
                  <a:cubicBezTo>
                    <a:pt x="1741" y="9495"/>
                    <a:pt x="1815" y="9421"/>
                    <a:pt x="1815" y="9330"/>
                  </a:cubicBezTo>
                  <a:lnTo>
                    <a:pt x="1815" y="5608"/>
                  </a:lnTo>
                  <a:lnTo>
                    <a:pt x="5484" y="2180"/>
                  </a:lnTo>
                  <a:cubicBezTo>
                    <a:pt x="5539" y="2128"/>
                    <a:pt x="5610" y="2101"/>
                    <a:pt x="5682" y="2101"/>
                  </a:cubicBezTo>
                  <a:cubicBezTo>
                    <a:pt x="5754" y="2101"/>
                    <a:pt x="5827" y="2128"/>
                    <a:pt x="5884" y="2180"/>
                  </a:cubicBezTo>
                  <a:lnTo>
                    <a:pt x="9550" y="5608"/>
                  </a:lnTo>
                  <a:lnTo>
                    <a:pt x="9550" y="9296"/>
                  </a:lnTo>
                  <a:cubicBezTo>
                    <a:pt x="9550" y="9387"/>
                    <a:pt x="9625" y="9463"/>
                    <a:pt x="9716" y="9463"/>
                  </a:cubicBezTo>
                  <a:cubicBezTo>
                    <a:pt x="9808" y="9463"/>
                    <a:pt x="9883" y="9387"/>
                    <a:pt x="9883" y="9296"/>
                  </a:cubicBezTo>
                  <a:lnTo>
                    <a:pt x="9883" y="5701"/>
                  </a:lnTo>
                  <a:lnTo>
                    <a:pt x="10617" y="5701"/>
                  </a:lnTo>
                  <a:cubicBezTo>
                    <a:pt x="10905" y="5701"/>
                    <a:pt x="11153" y="5534"/>
                    <a:pt x="11260" y="5265"/>
                  </a:cubicBezTo>
                  <a:cubicBezTo>
                    <a:pt x="11367" y="4997"/>
                    <a:pt x="11304" y="4706"/>
                    <a:pt x="11093" y="4506"/>
                  </a:cubicBezTo>
                  <a:lnTo>
                    <a:pt x="9883" y="3355"/>
                  </a:lnTo>
                  <a:lnTo>
                    <a:pt x="9883" y="1304"/>
                  </a:lnTo>
                  <a:lnTo>
                    <a:pt x="9934" y="1304"/>
                  </a:lnTo>
                  <a:cubicBezTo>
                    <a:pt x="10139" y="1304"/>
                    <a:pt x="10306" y="1138"/>
                    <a:pt x="10306" y="934"/>
                  </a:cubicBezTo>
                  <a:lnTo>
                    <a:pt x="10306" y="538"/>
                  </a:lnTo>
                  <a:cubicBezTo>
                    <a:pt x="10306" y="333"/>
                    <a:pt x="10139" y="164"/>
                    <a:pt x="9934" y="164"/>
                  </a:cubicBezTo>
                  <a:lnTo>
                    <a:pt x="8432" y="164"/>
                  </a:lnTo>
                  <a:cubicBezTo>
                    <a:pt x="8228" y="164"/>
                    <a:pt x="8061" y="332"/>
                    <a:pt x="8061" y="538"/>
                  </a:cubicBezTo>
                  <a:lnTo>
                    <a:pt x="8061" y="934"/>
                  </a:lnTo>
                  <a:cubicBezTo>
                    <a:pt x="8061" y="1138"/>
                    <a:pt x="8228" y="1304"/>
                    <a:pt x="8432" y="1304"/>
                  </a:cubicBezTo>
                  <a:lnTo>
                    <a:pt x="8484" y="1304"/>
                  </a:lnTo>
                  <a:lnTo>
                    <a:pt x="8484" y="2024"/>
                  </a:lnTo>
                  <a:lnTo>
                    <a:pt x="6840" y="463"/>
                  </a:lnTo>
                  <a:cubicBezTo>
                    <a:pt x="6516" y="155"/>
                    <a:pt x="6101" y="1"/>
                    <a:pt x="5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4713;p70"/>
            <p:cNvSpPr/>
            <p:nvPr/>
          </p:nvSpPr>
          <p:spPr>
            <a:xfrm>
              <a:off x="1973985" y="2156037"/>
              <a:ext cx="79447" cy="79447"/>
            </a:xfrm>
            <a:custGeom>
              <a:avLst/>
              <a:gdLst/>
              <a:ahLst/>
              <a:cxnLst/>
              <a:rect l="l" t="t" r="r" b="b"/>
              <a:pathLst>
                <a:path w="2760" h="2760" extrusionOk="0">
                  <a:moveTo>
                    <a:pt x="1215" y="347"/>
                  </a:moveTo>
                  <a:lnTo>
                    <a:pt x="1215" y="1213"/>
                  </a:lnTo>
                  <a:lnTo>
                    <a:pt x="347" y="1213"/>
                  </a:lnTo>
                  <a:cubicBezTo>
                    <a:pt x="418" y="769"/>
                    <a:pt x="770" y="418"/>
                    <a:pt x="1215" y="347"/>
                  </a:cubicBezTo>
                  <a:close/>
                  <a:moveTo>
                    <a:pt x="1547" y="347"/>
                  </a:moveTo>
                  <a:cubicBezTo>
                    <a:pt x="1991" y="418"/>
                    <a:pt x="2343" y="769"/>
                    <a:pt x="2414" y="1213"/>
                  </a:cubicBezTo>
                  <a:lnTo>
                    <a:pt x="1547" y="1213"/>
                  </a:lnTo>
                  <a:lnTo>
                    <a:pt x="1547" y="347"/>
                  </a:lnTo>
                  <a:close/>
                  <a:moveTo>
                    <a:pt x="1215" y="1547"/>
                  </a:moveTo>
                  <a:lnTo>
                    <a:pt x="1215" y="2413"/>
                  </a:lnTo>
                  <a:cubicBezTo>
                    <a:pt x="770" y="2341"/>
                    <a:pt x="418" y="1991"/>
                    <a:pt x="347" y="1547"/>
                  </a:cubicBezTo>
                  <a:close/>
                  <a:moveTo>
                    <a:pt x="2414" y="1547"/>
                  </a:moveTo>
                  <a:cubicBezTo>
                    <a:pt x="2343" y="1991"/>
                    <a:pt x="1991" y="2341"/>
                    <a:pt x="1547" y="2413"/>
                  </a:cubicBezTo>
                  <a:lnTo>
                    <a:pt x="1547" y="1547"/>
                  </a:lnTo>
                  <a:close/>
                  <a:moveTo>
                    <a:pt x="1377" y="1"/>
                  </a:moveTo>
                  <a:cubicBezTo>
                    <a:pt x="619" y="1"/>
                    <a:pt x="1" y="620"/>
                    <a:pt x="1" y="1380"/>
                  </a:cubicBezTo>
                  <a:cubicBezTo>
                    <a:pt x="1" y="2139"/>
                    <a:pt x="619" y="2759"/>
                    <a:pt x="1380" y="2759"/>
                  </a:cubicBezTo>
                  <a:cubicBezTo>
                    <a:pt x="2141" y="2759"/>
                    <a:pt x="2759" y="2142"/>
                    <a:pt x="2759" y="1380"/>
                  </a:cubicBezTo>
                  <a:cubicBezTo>
                    <a:pt x="2759" y="619"/>
                    <a:pt x="2142" y="1"/>
                    <a:pt x="1380" y="1"/>
                  </a:cubicBezTo>
                  <a:cubicBezTo>
                    <a:pt x="1379" y="1"/>
                    <a:pt x="1378" y="1"/>
                    <a:pt x="1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4714;p70"/>
            <p:cNvSpPr/>
            <p:nvPr/>
          </p:nvSpPr>
          <p:spPr>
            <a:xfrm>
              <a:off x="2072699" y="2330721"/>
              <a:ext cx="104749" cy="45970"/>
            </a:xfrm>
            <a:custGeom>
              <a:avLst/>
              <a:gdLst/>
              <a:ahLst/>
              <a:cxnLst/>
              <a:rect l="l" t="t" r="r" b="b"/>
              <a:pathLst>
                <a:path w="3639" h="1597" extrusionOk="0">
                  <a:moveTo>
                    <a:pt x="647" y="336"/>
                  </a:moveTo>
                  <a:cubicBezTo>
                    <a:pt x="697" y="336"/>
                    <a:pt x="745" y="349"/>
                    <a:pt x="789" y="372"/>
                  </a:cubicBezTo>
                  <a:cubicBezTo>
                    <a:pt x="868" y="413"/>
                    <a:pt x="954" y="434"/>
                    <a:pt x="1039" y="434"/>
                  </a:cubicBezTo>
                  <a:cubicBezTo>
                    <a:pt x="1123" y="434"/>
                    <a:pt x="1207" y="414"/>
                    <a:pt x="1282" y="374"/>
                  </a:cubicBezTo>
                  <a:cubicBezTo>
                    <a:pt x="1326" y="351"/>
                    <a:pt x="1376" y="340"/>
                    <a:pt x="1426" y="340"/>
                  </a:cubicBezTo>
                  <a:cubicBezTo>
                    <a:pt x="1477" y="340"/>
                    <a:pt x="1527" y="351"/>
                    <a:pt x="1571" y="374"/>
                  </a:cubicBezTo>
                  <a:cubicBezTo>
                    <a:pt x="1648" y="416"/>
                    <a:pt x="1732" y="436"/>
                    <a:pt x="1817" y="436"/>
                  </a:cubicBezTo>
                  <a:cubicBezTo>
                    <a:pt x="1901" y="436"/>
                    <a:pt x="1986" y="416"/>
                    <a:pt x="2062" y="374"/>
                  </a:cubicBezTo>
                  <a:cubicBezTo>
                    <a:pt x="2106" y="351"/>
                    <a:pt x="2154" y="340"/>
                    <a:pt x="2206" y="340"/>
                  </a:cubicBezTo>
                  <a:cubicBezTo>
                    <a:pt x="2257" y="340"/>
                    <a:pt x="2305" y="351"/>
                    <a:pt x="2350" y="374"/>
                  </a:cubicBezTo>
                  <a:cubicBezTo>
                    <a:pt x="2425" y="414"/>
                    <a:pt x="2508" y="434"/>
                    <a:pt x="2593" y="434"/>
                  </a:cubicBezTo>
                  <a:cubicBezTo>
                    <a:pt x="2678" y="434"/>
                    <a:pt x="2764" y="413"/>
                    <a:pt x="2844" y="372"/>
                  </a:cubicBezTo>
                  <a:cubicBezTo>
                    <a:pt x="2885" y="352"/>
                    <a:pt x="2930" y="339"/>
                    <a:pt x="2977" y="339"/>
                  </a:cubicBezTo>
                  <a:cubicBezTo>
                    <a:pt x="2983" y="339"/>
                    <a:pt x="2989" y="340"/>
                    <a:pt x="2995" y="340"/>
                  </a:cubicBezTo>
                  <a:cubicBezTo>
                    <a:pt x="3162" y="344"/>
                    <a:pt x="3297" y="491"/>
                    <a:pt x="3297" y="663"/>
                  </a:cubicBezTo>
                  <a:lnTo>
                    <a:pt x="3306" y="1207"/>
                  </a:lnTo>
                  <a:cubicBezTo>
                    <a:pt x="3306" y="1239"/>
                    <a:pt x="3281" y="1262"/>
                    <a:pt x="3251" y="1262"/>
                  </a:cubicBezTo>
                  <a:lnTo>
                    <a:pt x="391" y="1262"/>
                  </a:lnTo>
                  <a:cubicBezTo>
                    <a:pt x="359" y="1262"/>
                    <a:pt x="336" y="1239"/>
                    <a:pt x="336" y="1207"/>
                  </a:cubicBezTo>
                  <a:lnTo>
                    <a:pt x="336" y="662"/>
                  </a:lnTo>
                  <a:cubicBezTo>
                    <a:pt x="336" y="488"/>
                    <a:pt x="471" y="342"/>
                    <a:pt x="638" y="336"/>
                  </a:cubicBezTo>
                  <a:close/>
                  <a:moveTo>
                    <a:pt x="1429" y="1"/>
                  </a:moveTo>
                  <a:cubicBezTo>
                    <a:pt x="1324" y="1"/>
                    <a:pt x="1220" y="27"/>
                    <a:pt x="1127" y="77"/>
                  </a:cubicBezTo>
                  <a:cubicBezTo>
                    <a:pt x="1099" y="91"/>
                    <a:pt x="1068" y="98"/>
                    <a:pt x="1037" y="98"/>
                  </a:cubicBezTo>
                  <a:cubicBezTo>
                    <a:pt x="1005" y="98"/>
                    <a:pt x="973" y="91"/>
                    <a:pt x="942" y="75"/>
                  </a:cubicBezTo>
                  <a:cubicBezTo>
                    <a:pt x="852" y="29"/>
                    <a:pt x="751" y="4"/>
                    <a:pt x="647" y="4"/>
                  </a:cubicBezTo>
                  <a:cubicBezTo>
                    <a:pt x="640" y="4"/>
                    <a:pt x="633" y="4"/>
                    <a:pt x="626" y="4"/>
                  </a:cubicBezTo>
                  <a:cubicBezTo>
                    <a:pt x="283" y="15"/>
                    <a:pt x="0" y="308"/>
                    <a:pt x="0" y="662"/>
                  </a:cubicBezTo>
                  <a:lnTo>
                    <a:pt x="0" y="1207"/>
                  </a:lnTo>
                  <a:cubicBezTo>
                    <a:pt x="0" y="1421"/>
                    <a:pt x="176" y="1597"/>
                    <a:pt x="389" y="1597"/>
                  </a:cubicBezTo>
                  <a:lnTo>
                    <a:pt x="3247" y="1597"/>
                  </a:lnTo>
                  <a:cubicBezTo>
                    <a:pt x="3461" y="1597"/>
                    <a:pt x="3637" y="1421"/>
                    <a:pt x="3637" y="1207"/>
                  </a:cubicBezTo>
                  <a:lnTo>
                    <a:pt x="3637" y="662"/>
                  </a:lnTo>
                  <a:cubicBezTo>
                    <a:pt x="3638" y="310"/>
                    <a:pt x="3358" y="15"/>
                    <a:pt x="3013" y="4"/>
                  </a:cubicBezTo>
                  <a:cubicBezTo>
                    <a:pt x="3009" y="4"/>
                    <a:pt x="3005" y="4"/>
                    <a:pt x="3001" y="4"/>
                  </a:cubicBezTo>
                  <a:cubicBezTo>
                    <a:pt x="2897" y="4"/>
                    <a:pt x="2791" y="27"/>
                    <a:pt x="2696" y="75"/>
                  </a:cubicBezTo>
                  <a:cubicBezTo>
                    <a:pt x="2666" y="91"/>
                    <a:pt x="2633" y="99"/>
                    <a:pt x="2601" y="99"/>
                  </a:cubicBezTo>
                  <a:cubicBezTo>
                    <a:pt x="2570" y="99"/>
                    <a:pt x="2540" y="92"/>
                    <a:pt x="2513" y="77"/>
                  </a:cubicBezTo>
                  <a:cubicBezTo>
                    <a:pt x="2419" y="29"/>
                    <a:pt x="2314" y="1"/>
                    <a:pt x="2211" y="1"/>
                  </a:cubicBezTo>
                  <a:cubicBezTo>
                    <a:pt x="2106" y="1"/>
                    <a:pt x="2002" y="27"/>
                    <a:pt x="1909" y="77"/>
                  </a:cubicBezTo>
                  <a:cubicBezTo>
                    <a:pt x="1881" y="91"/>
                    <a:pt x="1850" y="98"/>
                    <a:pt x="1819" y="98"/>
                  </a:cubicBezTo>
                  <a:cubicBezTo>
                    <a:pt x="1788" y="98"/>
                    <a:pt x="1758" y="91"/>
                    <a:pt x="1731" y="77"/>
                  </a:cubicBezTo>
                  <a:cubicBezTo>
                    <a:pt x="1637" y="29"/>
                    <a:pt x="1536" y="1"/>
                    <a:pt x="1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4715;p70"/>
            <p:cNvSpPr/>
            <p:nvPr/>
          </p:nvSpPr>
          <p:spPr>
            <a:xfrm>
              <a:off x="1964025" y="2292664"/>
              <a:ext cx="99423" cy="84023"/>
            </a:xfrm>
            <a:custGeom>
              <a:avLst/>
              <a:gdLst/>
              <a:ahLst/>
              <a:cxnLst/>
              <a:rect l="l" t="t" r="r" b="b"/>
              <a:pathLst>
                <a:path w="3454" h="2919" extrusionOk="0">
                  <a:moveTo>
                    <a:pt x="2410" y="334"/>
                  </a:moveTo>
                  <a:cubicBezTo>
                    <a:pt x="2524" y="334"/>
                    <a:pt x="2615" y="427"/>
                    <a:pt x="2615" y="539"/>
                  </a:cubicBezTo>
                  <a:lnTo>
                    <a:pt x="2615" y="2588"/>
                  </a:lnTo>
                  <a:lnTo>
                    <a:pt x="837" y="2588"/>
                  </a:lnTo>
                  <a:lnTo>
                    <a:pt x="837" y="539"/>
                  </a:lnTo>
                  <a:cubicBezTo>
                    <a:pt x="837" y="427"/>
                    <a:pt x="928" y="334"/>
                    <a:pt x="1042" y="334"/>
                  </a:cubicBezTo>
                  <a:close/>
                  <a:moveTo>
                    <a:pt x="1042" y="0"/>
                  </a:moveTo>
                  <a:cubicBezTo>
                    <a:pt x="747" y="0"/>
                    <a:pt x="505" y="242"/>
                    <a:pt x="505" y="537"/>
                  </a:cubicBezTo>
                  <a:lnTo>
                    <a:pt x="505" y="2584"/>
                  </a:lnTo>
                  <a:lnTo>
                    <a:pt x="167" y="2584"/>
                  </a:lnTo>
                  <a:cubicBezTo>
                    <a:pt x="77" y="2584"/>
                    <a:pt x="0" y="2661"/>
                    <a:pt x="0" y="2751"/>
                  </a:cubicBezTo>
                  <a:cubicBezTo>
                    <a:pt x="0" y="2842"/>
                    <a:pt x="77" y="2919"/>
                    <a:pt x="167" y="2919"/>
                  </a:cubicBezTo>
                  <a:lnTo>
                    <a:pt x="3286" y="2919"/>
                  </a:lnTo>
                  <a:cubicBezTo>
                    <a:pt x="3377" y="2919"/>
                    <a:pt x="3454" y="2842"/>
                    <a:pt x="3454" y="2751"/>
                  </a:cubicBezTo>
                  <a:cubicBezTo>
                    <a:pt x="3454" y="2661"/>
                    <a:pt x="3377" y="2584"/>
                    <a:pt x="3286" y="2584"/>
                  </a:cubicBezTo>
                  <a:lnTo>
                    <a:pt x="2949" y="2584"/>
                  </a:lnTo>
                  <a:lnTo>
                    <a:pt x="2949" y="537"/>
                  </a:lnTo>
                  <a:cubicBezTo>
                    <a:pt x="2949" y="242"/>
                    <a:pt x="2707" y="0"/>
                    <a:pt x="2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4716;p70"/>
            <p:cNvSpPr/>
            <p:nvPr/>
          </p:nvSpPr>
          <p:spPr>
            <a:xfrm>
              <a:off x="1996210" y="2333831"/>
              <a:ext cx="10766" cy="10794"/>
            </a:xfrm>
            <a:custGeom>
              <a:avLst/>
              <a:gdLst/>
              <a:ahLst/>
              <a:cxnLst/>
              <a:rect l="l" t="t" r="r" b="b"/>
              <a:pathLst>
                <a:path w="374" h="375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89"/>
                    <a:pt x="84" y="374"/>
                    <a:pt x="187" y="374"/>
                  </a:cubicBezTo>
                  <a:cubicBezTo>
                    <a:pt x="290" y="374"/>
                    <a:pt x="373" y="289"/>
                    <a:pt x="373" y="188"/>
                  </a:cubicBezTo>
                  <a:cubicBezTo>
                    <a:pt x="373" y="84"/>
                    <a:pt x="290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4717;p70"/>
            <p:cNvSpPr/>
            <p:nvPr/>
          </p:nvSpPr>
          <p:spPr>
            <a:xfrm>
              <a:off x="1849910" y="2330721"/>
              <a:ext cx="104806" cy="45970"/>
            </a:xfrm>
            <a:custGeom>
              <a:avLst/>
              <a:gdLst/>
              <a:ahLst/>
              <a:cxnLst/>
              <a:rect l="l" t="t" r="r" b="b"/>
              <a:pathLst>
                <a:path w="3641" h="1597" extrusionOk="0">
                  <a:moveTo>
                    <a:pt x="648" y="336"/>
                  </a:moveTo>
                  <a:cubicBezTo>
                    <a:pt x="699" y="336"/>
                    <a:pt x="745" y="349"/>
                    <a:pt x="790" y="372"/>
                  </a:cubicBezTo>
                  <a:cubicBezTo>
                    <a:pt x="869" y="413"/>
                    <a:pt x="955" y="434"/>
                    <a:pt x="1040" y="434"/>
                  </a:cubicBezTo>
                  <a:cubicBezTo>
                    <a:pt x="1124" y="434"/>
                    <a:pt x="1207" y="414"/>
                    <a:pt x="1282" y="374"/>
                  </a:cubicBezTo>
                  <a:cubicBezTo>
                    <a:pt x="1327" y="351"/>
                    <a:pt x="1376" y="340"/>
                    <a:pt x="1428" y="340"/>
                  </a:cubicBezTo>
                  <a:cubicBezTo>
                    <a:pt x="1478" y="340"/>
                    <a:pt x="1527" y="351"/>
                    <a:pt x="1572" y="374"/>
                  </a:cubicBezTo>
                  <a:cubicBezTo>
                    <a:pt x="1648" y="416"/>
                    <a:pt x="1733" y="436"/>
                    <a:pt x="1817" y="436"/>
                  </a:cubicBezTo>
                  <a:cubicBezTo>
                    <a:pt x="1902" y="436"/>
                    <a:pt x="1986" y="416"/>
                    <a:pt x="2062" y="374"/>
                  </a:cubicBezTo>
                  <a:cubicBezTo>
                    <a:pt x="2107" y="351"/>
                    <a:pt x="2157" y="340"/>
                    <a:pt x="2206" y="340"/>
                  </a:cubicBezTo>
                  <a:cubicBezTo>
                    <a:pt x="2258" y="340"/>
                    <a:pt x="2308" y="351"/>
                    <a:pt x="2352" y="374"/>
                  </a:cubicBezTo>
                  <a:cubicBezTo>
                    <a:pt x="2427" y="414"/>
                    <a:pt x="2510" y="434"/>
                    <a:pt x="2594" y="434"/>
                  </a:cubicBezTo>
                  <a:cubicBezTo>
                    <a:pt x="2679" y="434"/>
                    <a:pt x="2765" y="413"/>
                    <a:pt x="2844" y="372"/>
                  </a:cubicBezTo>
                  <a:cubicBezTo>
                    <a:pt x="2885" y="352"/>
                    <a:pt x="2931" y="339"/>
                    <a:pt x="2978" y="339"/>
                  </a:cubicBezTo>
                  <a:cubicBezTo>
                    <a:pt x="2984" y="339"/>
                    <a:pt x="2990" y="340"/>
                    <a:pt x="2996" y="340"/>
                  </a:cubicBezTo>
                  <a:cubicBezTo>
                    <a:pt x="3163" y="344"/>
                    <a:pt x="3298" y="491"/>
                    <a:pt x="3298" y="663"/>
                  </a:cubicBezTo>
                  <a:lnTo>
                    <a:pt x="3307" y="1207"/>
                  </a:lnTo>
                  <a:cubicBezTo>
                    <a:pt x="3307" y="1239"/>
                    <a:pt x="3282" y="1262"/>
                    <a:pt x="3252" y="1262"/>
                  </a:cubicBezTo>
                  <a:lnTo>
                    <a:pt x="392" y="1262"/>
                  </a:lnTo>
                  <a:cubicBezTo>
                    <a:pt x="362" y="1262"/>
                    <a:pt x="337" y="1239"/>
                    <a:pt x="337" y="1207"/>
                  </a:cubicBezTo>
                  <a:lnTo>
                    <a:pt x="337" y="662"/>
                  </a:lnTo>
                  <a:cubicBezTo>
                    <a:pt x="337" y="488"/>
                    <a:pt x="472" y="342"/>
                    <a:pt x="639" y="336"/>
                  </a:cubicBezTo>
                  <a:close/>
                  <a:moveTo>
                    <a:pt x="1430" y="1"/>
                  </a:moveTo>
                  <a:cubicBezTo>
                    <a:pt x="1325" y="1"/>
                    <a:pt x="1220" y="27"/>
                    <a:pt x="1128" y="77"/>
                  </a:cubicBezTo>
                  <a:cubicBezTo>
                    <a:pt x="1100" y="91"/>
                    <a:pt x="1070" y="98"/>
                    <a:pt x="1039" y="98"/>
                  </a:cubicBezTo>
                  <a:cubicBezTo>
                    <a:pt x="1006" y="98"/>
                    <a:pt x="973" y="91"/>
                    <a:pt x="943" y="75"/>
                  </a:cubicBezTo>
                  <a:cubicBezTo>
                    <a:pt x="855" y="30"/>
                    <a:pt x="757" y="3"/>
                    <a:pt x="656" y="3"/>
                  </a:cubicBezTo>
                  <a:cubicBezTo>
                    <a:pt x="647" y="3"/>
                    <a:pt x="637" y="4"/>
                    <a:pt x="628" y="4"/>
                  </a:cubicBezTo>
                  <a:cubicBezTo>
                    <a:pt x="283" y="15"/>
                    <a:pt x="1" y="308"/>
                    <a:pt x="1" y="662"/>
                  </a:cubicBezTo>
                  <a:lnTo>
                    <a:pt x="1" y="1207"/>
                  </a:lnTo>
                  <a:cubicBezTo>
                    <a:pt x="1" y="1421"/>
                    <a:pt x="177" y="1597"/>
                    <a:pt x="390" y="1597"/>
                  </a:cubicBezTo>
                  <a:lnTo>
                    <a:pt x="3250" y="1597"/>
                  </a:lnTo>
                  <a:cubicBezTo>
                    <a:pt x="3463" y="1597"/>
                    <a:pt x="3637" y="1421"/>
                    <a:pt x="3637" y="1207"/>
                  </a:cubicBezTo>
                  <a:lnTo>
                    <a:pt x="3637" y="662"/>
                  </a:lnTo>
                  <a:cubicBezTo>
                    <a:pt x="3641" y="310"/>
                    <a:pt x="3358" y="15"/>
                    <a:pt x="3013" y="4"/>
                  </a:cubicBezTo>
                  <a:cubicBezTo>
                    <a:pt x="3009" y="4"/>
                    <a:pt x="3006" y="4"/>
                    <a:pt x="3002" y="4"/>
                  </a:cubicBezTo>
                  <a:cubicBezTo>
                    <a:pt x="2897" y="4"/>
                    <a:pt x="2791" y="27"/>
                    <a:pt x="2699" y="75"/>
                  </a:cubicBezTo>
                  <a:cubicBezTo>
                    <a:pt x="2668" y="91"/>
                    <a:pt x="2634" y="99"/>
                    <a:pt x="2602" y="99"/>
                  </a:cubicBezTo>
                  <a:cubicBezTo>
                    <a:pt x="2571" y="99"/>
                    <a:pt x="2541" y="92"/>
                    <a:pt x="2514" y="77"/>
                  </a:cubicBezTo>
                  <a:cubicBezTo>
                    <a:pt x="2420" y="29"/>
                    <a:pt x="2315" y="1"/>
                    <a:pt x="2212" y="1"/>
                  </a:cubicBezTo>
                  <a:cubicBezTo>
                    <a:pt x="2107" y="1"/>
                    <a:pt x="2002" y="27"/>
                    <a:pt x="1910" y="77"/>
                  </a:cubicBezTo>
                  <a:cubicBezTo>
                    <a:pt x="1882" y="91"/>
                    <a:pt x="1851" y="98"/>
                    <a:pt x="1820" y="98"/>
                  </a:cubicBezTo>
                  <a:cubicBezTo>
                    <a:pt x="1789" y="98"/>
                    <a:pt x="1759" y="91"/>
                    <a:pt x="1732" y="77"/>
                  </a:cubicBezTo>
                  <a:cubicBezTo>
                    <a:pt x="1638" y="29"/>
                    <a:pt x="1536" y="1"/>
                    <a:pt x="1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58" name="Rectangle: Rounded Corners 35">
            <a:extLst>
              <a:ext uri="{FF2B5EF4-FFF2-40B4-BE49-F238E27FC236}">
                <a16:creationId xmlns:a16="http://schemas.microsoft.com/office/drawing/2014/main" xmlns="" id="{F433CA65-DC64-4A2F-8A7B-4C7BDA9A6FD3}"/>
              </a:ext>
            </a:extLst>
          </p:cNvPr>
          <p:cNvSpPr/>
          <p:nvPr/>
        </p:nvSpPr>
        <p:spPr>
          <a:xfrm>
            <a:off x="290664" y="2790120"/>
            <a:ext cx="2790049" cy="908149"/>
          </a:xfrm>
          <a:prstGeom prst="roundRect">
            <a:avLst>
              <a:gd name="adj" fmla="val 50000"/>
            </a:avLst>
          </a:prstGeom>
          <a:solidFill>
            <a:srgbClr val="206A5D"/>
          </a:solidFill>
          <a:ln>
            <a:solidFill>
              <a:srgbClr val="206A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Lựa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chọn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1 </a:t>
            </a:r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trong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3 </a:t>
            </a:r>
            <a:r>
              <a:rPr lang="en-US" sz="2500" b="1" dirty="0" err="1" smtClean="0">
                <a:solidFill>
                  <a:schemeClr val="bg1"/>
                </a:solidFill>
                <a:ea typeface="#9Slide03 Roboto" panose="02000000000000000000" pitchFamily="2" charset="0"/>
              </a:rPr>
              <a:t>nhiệm</a:t>
            </a:r>
            <a:r>
              <a:rPr lang="en-US" sz="2500" b="1" dirty="0" smtClean="0">
                <a:solidFill>
                  <a:schemeClr val="bg1"/>
                </a:solidFill>
                <a:ea typeface="#9Slide03 Roboto" panose="02000000000000000000" pitchFamily="2" charset="0"/>
              </a:rPr>
              <a:t> vụ</a:t>
            </a:r>
            <a:endParaRPr lang="en-US" sz="2500" b="1" dirty="0">
              <a:solidFill>
                <a:schemeClr val="bg1"/>
              </a:solidFill>
              <a:ea typeface="#9Slide03 Roboto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79169" y="1240057"/>
            <a:ext cx="6213563" cy="10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Lựa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chọn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và phân tích 1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vấn đề dân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cư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xã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hội ở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Bắc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Mỹ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.</a:t>
            </a:r>
            <a:endParaRPr lang="en-US" sz="2500" b="1" dirty="0">
              <a:solidFill>
                <a:srgbClr val="002060"/>
              </a:solidFill>
              <a:ea typeface="#9Slide03 Roboto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30101" y="2566557"/>
            <a:ext cx="6262631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Tìm hiểu thông tin và chia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sẻ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với bạn với hoạt động sản xuất nông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nghiệp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của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Bắc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Mỹ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(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cách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thức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canh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tác, sản lượng, các trang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trại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, …)</a:t>
            </a:r>
            <a:endParaRPr lang="en-US" sz="2500" b="1" dirty="0">
              <a:solidFill>
                <a:srgbClr val="002060"/>
              </a:solidFill>
              <a:ea typeface="#9Slide03 Roboto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16579" y="4206375"/>
            <a:ext cx="6262631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Hãy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thu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thập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thông tin về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phương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thức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khai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thác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theo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hướng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bền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vững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tài nguyên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rừng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hoặc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a typeface="#9Slide03 Roboto" panose="02000000000000000000" pitchFamily="2" charset="0"/>
              </a:rPr>
              <a:t>khoáng</a:t>
            </a:r>
            <a:r>
              <a:rPr lang="en-US" sz="2500" b="1" dirty="0" smtClean="0">
                <a:solidFill>
                  <a:srgbClr val="002060"/>
                </a:solidFill>
                <a:ea typeface="#9Slide03 Roboto" panose="02000000000000000000" pitchFamily="2" charset="0"/>
              </a:rPr>
              <a:t> sản ở Việt Nam.</a:t>
            </a:r>
            <a:endParaRPr lang="en-US" sz="2500" b="1" dirty="0">
              <a:solidFill>
                <a:srgbClr val="002060"/>
              </a:solidFill>
              <a:ea typeface="#9Slide03 Roboto" panose="02000000000000000000" pitchFamily="2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970" y="3022643"/>
            <a:ext cx="389293" cy="500521"/>
          </a:xfrm>
          <a:prstGeom prst="rect">
            <a:avLst/>
          </a:prstGeom>
        </p:spPr>
      </p:pic>
      <p:pic>
        <p:nvPicPr>
          <p:cNvPr id="63" name="Picture 6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4ABA21F2-35C8-4D6A-84FF-BA71D0F5A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22" y="3979251"/>
            <a:ext cx="2614431" cy="2763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58" grpId="0" animBg="1"/>
      <p:bldP spid="59" grpId="0"/>
      <p:bldP spid="60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xmlns="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xmlns="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xmlns="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xmlns="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xmlns="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xmlns="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xmlns="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xmlns="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xmlns="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xmlns="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xmlns="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xmlns="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xmlns="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xmlns="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xmlns="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xmlns="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xmlns="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xmlns="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xmlns="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xmlns="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xmlns="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xmlns="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xmlns="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xmlns="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xmlns="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xmlns="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xmlns="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xmlns="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xmlns="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xmlns="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xmlns="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xmlns="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xmlns="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xmlns="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xmlns="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xmlns="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xmlns="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xmlns="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xmlns="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xmlns="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30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953589" y="979704"/>
            <a:ext cx="10189028" cy="330436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15. Phương thức con người khai thác tự nhiên bền vững, một số trung tâm kinh tế của Bắc Mỹ</a:t>
            </a:r>
            <a:endParaRPr lang="en-US" sz="5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911953"/>
            <a:ext cx="11079889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Phương thức khai thác các nguồn tài nguyên theo hướng bền vững</a:t>
            </a:r>
            <a:endParaRPr lang="en-US" sz="2900" i="1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179853" y="862965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39685" y="1807893"/>
            <a:ext cx="10855184" cy="32474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</a:t>
            </a:r>
            <a:r>
              <a:rPr lang="en-US" sz="2800" b="1" i="1" smtClean="0">
                <a:solidFill>
                  <a:srgbClr val="0000FF"/>
                </a:solidFill>
              </a:rPr>
              <a:t>*K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hai thác thông tin mục 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SGK, tr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ả lời</a:t>
            </a:r>
            <a:r>
              <a:rPr lang="en-US" sz="2800" b="1" i="1" smtClean="0">
                <a:solidFill>
                  <a:srgbClr val="0000FF"/>
                </a:solidFill>
              </a:rPr>
              <a:t> các câu hỏi sau:</a:t>
            </a:r>
          </a:p>
          <a:p>
            <a:pPr algn="just">
              <a:lnSpc>
                <a:spcPct val="150000"/>
              </a:lnSpc>
            </a:pPr>
            <a:r>
              <a:rPr lang="vi-VN" sz="2800" b="1" i="1" smtClean="0">
                <a:solidFill>
                  <a:srgbClr val="0000FF"/>
                </a:solidFill>
              </a:rPr>
              <a:t>- </a:t>
            </a:r>
            <a:r>
              <a:rPr lang="en-US" sz="2800" b="1" i="1" smtClean="0">
                <a:solidFill>
                  <a:srgbClr val="0000FF"/>
                </a:solidFill>
              </a:rPr>
              <a:t>Em hiểu phương thức khai thác tự nhiên bền vững là gì?</a:t>
            </a:r>
          </a:p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Vì sao Bắc Mỹ có thể khai thác tự nhiên bền vững được?</a:t>
            </a:r>
          </a:p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Phương thức khai thác hợp lý và bền vững đã tác động như thế nào đến kinh tế và đời sống người dân Bắc Mỹ?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26548" y="1348952"/>
            <a:ext cx="1000545" cy="108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9943"/>
            <a:ext cx="1171956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15. PHƯƠNG THỨC CON NGƯỜI KHAI THÁC TỰ NHIÊN BỀN VỮNG, MỘT SỐ TRUNG TÂM KINH TẾ CỦA BẮC MỸ</a:t>
            </a:r>
            <a:endParaRPr lang="en-US" sz="26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5143" y="142500"/>
            <a:ext cx="6650181" cy="1277269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500" b="1" i="1" u="sng" dirty="0" smtClean="0">
                <a:solidFill>
                  <a:srgbClr val="0000FF"/>
                </a:solidFill>
                <a:cs typeface="Times New Roman" pitchFamily="18" charset="0"/>
              </a:rPr>
              <a:t>Yêu cầu</a:t>
            </a:r>
            <a:r>
              <a:rPr lang="en-US" sz="2500" b="1" i="1" u="sng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en-US" sz="2500" b="1" i="1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500" b="1" i="1" smtClean="0">
                <a:solidFill>
                  <a:srgbClr val="0000FF"/>
                </a:solidFill>
              </a:rPr>
              <a:t>K</a:t>
            </a:r>
            <a:r>
              <a:rPr lang="vi-VN" sz="2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hai thác thông tin mục </a:t>
            </a:r>
            <a:r>
              <a:rPr lang="en-US" sz="2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500" b="1" i="1" smtClean="0">
                <a:solidFill>
                  <a:srgbClr val="0000FF"/>
                </a:solidFill>
              </a:rPr>
              <a:t>SGK, tìm hiểu về một phương thức con người khai thác tự nhiên bền vững ở Bắc Mỹ</a:t>
            </a:r>
            <a:r>
              <a:rPr lang="en-US" sz="2500" b="1" i="1" smtClean="0">
                <a:solidFill>
                  <a:srgbClr val="0000FF"/>
                </a:solidFill>
                <a:ea typeface="Calibri" charset="0"/>
                <a:cs typeface="Times New Roman" pitchFamily="18" charset="0"/>
              </a:rPr>
              <a:t>.</a:t>
            </a:r>
            <a:endParaRPr lang="en-US" sz="25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7787" y="1043860"/>
            <a:ext cx="2290619" cy="19512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300" b="1" smtClean="0">
                <a:solidFill>
                  <a:srgbClr val="0070C0"/>
                </a:solidFill>
              </a:rPr>
              <a:t>Nhóm 1,4: Tài nguyên đất.</a:t>
            </a:r>
            <a:endParaRPr lang="en-US" sz="3300" b="1">
              <a:solidFill>
                <a:srgbClr val="0070C0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" y="1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43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646886" y="1025387"/>
            <a:ext cx="2467428" cy="19512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300" b="1" smtClean="0">
                <a:solidFill>
                  <a:srgbClr val="7030A0"/>
                </a:solidFill>
              </a:rPr>
              <a:t>Nhóm 2,5: </a:t>
            </a:r>
          </a:p>
          <a:p>
            <a:pPr algn="ctr">
              <a:lnSpc>
                <a:spcPct val="120000"/>
              </a:lnSpc>
            </a:pPr>
            <a:r>
              <a:rPr lang="it-IT" sz="3300" b="1" smtClean="0">
                <a:solidFill>
                  <a:srgbClr val="7030A0"/>
                </a:solidFill>
              </a:rPr>
              <a:t>Tài nguyên nước.</a:t>
            </a:r>
            <a:endParaRPr lang="en-US" sz="3300" b="1">
              <a:solidFill>
                <a:srgbClr val="7030A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4183" y="3239477"/>
            <a:ext cx="2264219" cy="2560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300" b="1" smtClean="0">
                <a:solidFill>
                  <a:srgbClr val="002060"/>
                </a:solidFill>
              </a:rPr>
              <a:t>Nhóm 3,6: Tài nguyên khoáng sản.</a:t>
            </a:r>
            <a:endParaRPr lang="en-US" sz="3300" b="1">
              <a:solidFill>
                <a:srgbClr val="00206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28408" y="3252665"/>
            <a:ext cx="2390897" cy="2560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300" b="1" smtClean="0">
                <a:solidFill>
                  <a:srgbClr val="FF0000"/>
                </a:solidFill>
              </a:rPr>
              <a:t>Nhóm 4,8: </a:t>
            </a:r>
          </a:p>
          <a:p>
            <a:pPr algn="ctr">
              <a:lnSpc>
                <a:spcPct val="120000"/>
              </a:lnSpc>
            </a:pPr>
            <a:r>
              <a:rPr lang="it-IT" sz="3300" b="1" smtClean="0">
                <a:solidFill>
                  <a:srgbClr val="FF0000"/>
                </a:solidFill>
              </a:rPr>
              <a:t>Tài nguyên biển và rừng.</a:t>
            </a:r>
            <a:endParaRPr lang="en-US" sz="3300" b="1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03520" y="1610302"/>
          <a:ext cx="6573837" cy="4800600"/>
        </p:xfrm>
        <a:graphic>
          <a:graphicData uri="http://schemas.openxmlformats.org/drawingml/2006/table">
            <a:tbl>
              <a:tblPr/>
              <a:tblGrid>
                <a:gridCol w="1374651"/>
                <a:gridCol w="1292145"/>
                <a:gridCol w="1292145"/>
                <a:gridCol w="1307448"/>
                <a:gridCol w="1307448"/>
              </a:tblGrid>
              <a:tr h="1835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 thức con người khai thác bền vững tài nguyên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Nước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Khoáng</a:t>
                      </a:r>
                      <a:r>
                        <a:rPr lang="en-US" sz="20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sản</a:t>
                      </a: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Rừng</a:t>
                      </a:r>
                      <a:r>
                        <a:rPr lang="en-US" sz="2000" b="1" baseline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và biển</a:t>
                      </a: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 thức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khai thác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Thực trạng nguồn tài nguyên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Nguyên nhân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suy giảm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Biện pháp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bảo vệ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179853" y="862965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777" y="1518846"/>
          <a:ext cx="11377606" cy="4983480"/>
        </p:xfrm>
        <a:graphic>
          <a:graphicData uri="http://schemas.openxmlformats.org/drawingml/2006/table">
            <a:tbl>
              <a:tblPr/>
              <a:tblGrid>
                <a:gridCol w="1051701"/>
                <a:gridCol w="3405809"/>
                <a:gridCol w="2266122"/>
                <a:gridCol w="2133600"/>
                <a:gridCol w="2520374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 thức con người khai thác bền vững tài nguyên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Cách thức khai thác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Thực trạng nguồn tài nguyên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Nguyên nhân suy giảm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Biện pháp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bảo vệ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Đồng bằng rộng lớn, đất đai màu mỡ.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Sản xuất nông nghiệp chuyên canh trong các trang trại lớn.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Đất đai đang bị thoái hoá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Sử dựng lượng phân bón hoá học lớn.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Áp dụng KH-KT hiện đại.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Khai thác đa canh, luân canh, trồng trọt kết hợp chăn nuôi.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943"/>
            <a:ext cx="1171956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15. PHƯƠNG THỨC CON NGƯỜI KHAI THÁC TỰ NHIÊN BỀN VỮNG, MỘT SỐ TRUNG TÂM KINH TẾ CỦA BẮC MỸ</a:t>
            </a:r>
            <a:endParaRPr lang="en-US" sz="26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911953"/>
            <a:ext cx="11079889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Phương thức khai thác các nguồn tài nguyên theo hướng bền vững</a:t>
            </a:r>
            <a:endParaRPr lang="en-US" sz="29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 Sao Ngang Nong Nghiep My Dung Hang Dau The Gio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" r="185"/>
          <a:stretch/>
        </p:blipFill>
        <p:spPr bwMode="auto">
          <a:xfrm>
            <a:off x="317620" y="1099505"/>
            <a:ext cx="5897792" cy="33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4543" y="4781060"/>
            <a:ext cx="5671705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xuất nông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nghiệp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200" b="1" dirty="0" smtClean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Hoa </a:t>
            </a:r>
            <a:r>
              <a:rPr lang="en-US" sz="2200" b="1" dirty="0" err="1" smtClean="0">
                <a:solidFill>
                  <a:srgbClr val="0000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Kỳ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https://i.ndh.vn/2020/08/24/4-15982596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51" b="10551"/>
          <a:stretch/>
        </p:blipFill>
        <p:spPr bwMode="auto">
          <a:xfrm>
            <a:off x="6511185" y="1099505"/>
            <a:ext cx="5500002" cy="33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8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179853" y="862965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777" y="1518846"/>
          <a:ext cx="11653440" cy="5120640"/>
        </p:xfrm>
        <a:graphic>
          <a:graphicData uri="http://schemas.openxmlformats.org/drawingml/2006/table">
            <a:tbl>
              <a:tblPr/>
              <a:tblGrid>
                <a:gridCol w="1077198"/>
                <a:gridCol w="2174364"/>
                <a:gridCol w="2226365"/>
                <a:gridCol w="2425148"/>
                <a:gridCol w="3750365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 thức con người khai thác bền vững tài nguyên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Cách thức khai thác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Thực trạng nguồn tài nguyên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Nguyên nhân suy giảm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Biện pháp bảo vệ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Nước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Sử dụng tổng hợp: giao thông, thuỷ điện, sản xuất, sinh hoạt…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Nguồn nước đang bị ô nhiễm.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Khai thác quá mức, chất thải lớn trong sản xuất và sinh hoạt.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Quy định rất chặt chẽ về việc xả thải.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Tiết kiệm nguồn nước ngọt trong sản xuất và sinh hoạt.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943"/>
            <a:ext cx="1171956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15. PHƯƠNG THỨC CON NGƯỜI KHAI THÁC TỰ NHIÊN BỀN VỮNG, MỘT SỐ TRUNG TÂM KINH TẾ CỦA BẮC MỸ</a:t>
            </a:r>
            <a:endParaRPr lang="en-US" sz="26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911953"/>
            <a:ext cx="11079889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Phương thức khai thác các nguồn tài nguyên theo hướng bền vững</a:t>
            </a:r>
            <a:endParaRPr lang="en-US" sz="29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179853" y="862965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777" y="1518846"/>
          <a:ext cx="11653440" cy="5120640"/>
        </p:xfrm>
        <a:graphic>
          <a:graphicData uri="http://schemas.openxmlformats.org/drawingml/2006/table">
            <a:tbl>
              <a:tblPr/>
              <a:tblGrid>
                <a:gridCol w="1077198"/>
                <a:gridCol w="2174364"/>
                <a:gridCol w="2226365"/>
                <a:gridCol w="2425148"/>
                <a:gridCol w="3750365"/>
              </a:tblGrid>
              <a:tr h="20871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Phương thức con người khai thác bền vững tài nguyên</a:t>
                      </a: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Cách thức khai thác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Thực trạng nguồn tài nguyên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Nguyên nhân suy giảm</a:t>
                      </a: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Biện pháp bảo vệ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1104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Biển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Tài nguyên sinh vật biển ở Bắc Mỹ đa dạng.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- Thuỷ sản được đánh bắt đáp ứng nhu cầu thực phẩm của người dân.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Khai thác quá mức, mang tính huỷ diệt.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Quy định chặt chẽ về thời gian đánh bắt, kích thước, số lượng hải sản.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9943"/>
            <a:ext cx="1171956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15. PHƯƠNG THỨC CON NGƯỜI KHAI THÁC TỰ NHIÊN BỀN VỮNG, MỘT SỐ TRUNG TÂM KINH TẾ CỦA BẮC MỸ</a:t>
            </a:r>
            <a:endParaRPr lang="en-US" sz="26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911953"/>
            <a:ext cx="11079889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Phương thức khai thác các nguồn tài nguyên theo hướng bền vững</a:t>
            </a:r>
            <a:endParaRPr lang="en-US" sz="2900" i="1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1350</Words>
  <Application>Microsoft Office PowerPoint</Application>
  <PresentationFormat>Custom</PresentationFormat>
  <Paragraphs>182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Alfa Slab One</vt:lpstr>
      <vt:lpstr>Calibri</vt:lpstr>
      <vt:lpstr>Times New Roman</vt:lpstr>
      <vt:lpstr>#9Slide03 Roboto Medium</vt:lpstr>
      <vt:lpstr>#9Slide03 Roboto Bold</vt:lpstr>
      <vt:lpstr>Tahoma</vt:lpstr>
      <vt:lpstr>Roboto</vt:lpstr>
      <vt:lpstr>#9Slide03 Roboto</vt:lpstr>
      <vt:lpstr>#9Slide03 HelveBold</vt:lpstr>
      <vt:lpstr>微软雅黑</vt:lpstr>
      <vt:lpstr>Impact MT Std</vt:lpstr>
      <vt:lpstr>宋体</vt:lpstr>
      <vt:lpstr>等线</vt:lpstr>
      <vt:lpstr>Calibri Light</vt:lpstr>
      <vt:lpstr>Patrick Hand</vt:lpstr>
      <vt:lpstr>Bebas Neue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PTS</cp:lastModifiedBy>
  <cp:revision>257</cp:revision>
  <dcterms:created xsi:type="dcterms:W3CDTF">2018-05-24T12:43:45Z</dcterms:created>
  <dcterms:modified xsi:type="dcterms:W3CDTF">2022-08-03T10:09:36Z</dcterms:modified>
</cp:coreProperties>
</file>